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458" r:id="rId3"/>
    <p:sldId id="444" r:id="rId4"/>
    <p:sldId id="447" r:id="rId5"/>
    <p:sldId id="445" r:id="rId6"/>
    <p:sldId id="459" r:id="rId7"/>
    <p:sldId id="314" r:id="rId8"/>
    <p:sldId id="331" r:id="rId9"/>
    <p:sldId id="316" r:id="rId10"/>
    <p:sldId id="317" r:id="rId11"/>
    <p:sldId id="321" r:id="rId12"/>
    <p:sldId id="323" r:id="rId13"/>
    <p:sldId id="325" r:id="rId14"/>
    <p:sldId id="313" r:id="rId15"/>
    <p:sldId id="284" r:id="rId16"/>
  </p:sldIdLst>
  <p:sldSz cx="9144000" cy="6858000" type="screen4x3"/>
  <p:notesSz cx="6858000" cy="9144000"/>
  <p:custDataLst>
    <p:tags r:id="rId2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CCFF"/>
    <a:srgbClr val="FF99CC"/>
    <a:srgbClr val="660066"/>
    <a:srgbClr val="FF0000"/>
    <a:srgbClr val="0000FF"/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03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fontAlgn="base" hangingPunct="1"/>
            <a:endParaRPr lang="zh-CN" altLang="en-US" sz="1200" strike="noStrike" noProof="1" dirty="0"/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fontAlgn="base" hangingPunct="1"/>
            <a:endParaRPr lang="zh-CN" altLang="en-US" sz="1200" strike="noStrike" noProof="1" dirty="0"/>
          </a:p>
        </p:txBody>
      </p:sp>
      <p:sp>
        <p:nvSpPr>
          <p:cNvPr id="2052" name="幻灯片图像占位符 3"/>
          <p:cNvSpPr>
            <a:spLocks noGrp="1"/>
          </p:cNvSpPr>
          <p:nvPr>
            <p:ph type="sldImg"/>
          </p:nvPr>
        </p:nvSpPr>
        <p:spPr>
          <a:xfrm>
            <a:off x="923925" y="685800"/>
            <a:ext cx="5008563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4213" y="4343400"/>
            <a:ext cx="5487987" cy="4114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indent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3625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fontAlgn="base" hangingPunct="1"/>
            <a:endParaRPr lang="zh-CN" altLang="en-US" sz="1200" strike="noStrike" noProof="1" dirty="0"/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3025" y="8683625"/>
            <a:ext cx="2973388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365125"/>
            <a:ext cx="2057400" cy="5811838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365125"/>
            <a:ext cx="6052930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jpeg"/><Relationship Id="rId13" Type="http://schemas.openxmlformats.org/officeDocument/2006/relationships/image" Target="../media/image2.jpe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7254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矩形 1026"/>
          <p:cNvSpPr/>
          <p:nvPr userDrawn="1"/>
        </p:nvSpPr>
        <p:spPr>
          <a:xfrm>
            <a:off x="3175" y="6238875"/>
            <a:ext cx="9178925" cy="6492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/>
          <a:p>
            <a:pPr lvl="0" indent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8" name="矩形 7"/>
          <p:cNvSpPr/>
          <p:nvPr userDrawn="1"/>
        </p:nvSpPr>
        <p:spPr>
          <a:xfrm>
            <a:off x="4572000" y="6353175"/>
            <a:ext cx="4537075" cy="3984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pPr lvl="0" indent="0"/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四川省杰盟人力资源管理有限责任公司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1029" name="Picture 2" descr="C:\Documents and Settings\Administrator\桌面\gem\gemhr1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852863" y="6310313"/>
            <a:ext cx="747712" cy="469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图片 1029" descr="人才协会LOGO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237288"/>
            <a:ext cx="601663" cy="630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1" name="矩形 7"/>
          <p:cNvSpPr/>
          <p:nvPr userDrawn="1"/>
        </p:nvSpPr>
        <p:spPr>
          <a:xfrm>
            <a:off x="612775" y="6381750"/>
            <a:ext cx="3059113" cy="3984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pPr lvl="0" indent="0"/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四川省人才服务行业协会 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6"/>
          <p:cNvSpPr/>
          <p:nvPr/>
        </p:nvSpPr>
        <p:spPr>
          <a:xfrm>
            <a:off x="4716463" y="5734050"/>
            <a:ext cx="4248150" cy="5857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algn="ctr" fontAlgn="base">
              <a:lnSpc>
                <a:spcPct val="80000"/>
              </a:lnSpc>
              <a:spcBef>
                <a:spcPct val="20000"/>
              </a:spcBef>
            </a:pPr>
            <a:r>
              <a:rPr lang="zh-CN" altLang="en-US" sz="4000" strike="noStrike" noProof="1" dirty="0">
                <a:solidFill>
                  <a:srgbClr val="66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主讲</a:t>
            </a:r>
            <a:r>
              <a:rPr lang="en-US" altLang="zh-CN" sz="4000" strike="noStrike" noProof="1" dirty="0">
                <a:solidFill>
                  <a:srgbClr val="66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:</a:t>
            </a:r>
            <a:r>
              <a:rPr lang="zh-CN" altLang="en-US" sz="4000" strike="noStrike" noProof="1" dirty="0">
                <a:solidFill>
                  <a:srgbClr val="66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   郭   评</a:t>
            </a:r>
            <a:r>
              <a:rPr lang="en-US" altLang="zh-CN" sz="4000" strike="noStrike" noProof="1" dirty="0">
                <a:solidFill>
                  <a:srgbClr val="66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   </a:t>
            </a:r>
            <a:endParaRPr lang="zh-CN" altLang="en-US" sz="4000" strike="noStrike" noProof="1" dirty="0">
              <a:solidFill>
                <a:srgbClr val="660066"/>
              </a:solidFill>
              <a:effectLst>
                <a:outerShdw blurRad="38100" dist="38100" dir="2700000">
                  <a:srgbClr val="000000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WordArt 7"/>
          <p:cNvSpPr>
            <a:spLocks noTextEdit="1"/>
          </p:cNvSpPr>
          <p:nvPr/>
        </p:nvSpPr>
        <p:spPr>
          <a:xfrm>
            <a:off x="1737995" y="1227455"/>
            <a:ext cx="6157595" cy="11664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歌唱梦想</a:t>
            </a:r>
            <a:endParaRPr lang="zh-CN" altLang="en-US" sz="3600">
              <a:ln w="95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075" name="矩形 7"/>
          <p:cNvSpPr/>
          <p:nvPr/>
        </p:nvSpPr>
        <p:spPr>
          <a:xfrm>
            <a:off x="1403350" y="4797425"/>
            <a:ext cx="7632700" cy="5207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8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四川省杰盟人力资源管理有限责任公司 总经理</a:t>
            </a:r>
            <a:endParaRPr lang="zh-CN" altLang="en-US" sz="28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3076" name="Picture 2" descr="C:\Documents and Settings\Administrator\桌面\gem\gemhr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4725988"/>
            <a:ext cx="1092200" cy="685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图片 3078" descr="人才协会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75" y="3644900"/>
            <a:ext cx="944563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8" name="矩形 7"/>
          <p:cNvSpPr/>
          <p:nvPr/>
        </p:nvSpPr>
        <p:spPr>
          <a:xfrm>
            <a:off x="1333500" y="3916363"/>
            <a:ext cx="7777163" cy="52387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8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四川省人力资源服务行业协会 高校就业创业专家</a:t>
            </a:r>
            <a:endParaRPr lang="zh-CN" altLang="en-US" sz="28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3079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13" y="2662238"/>
            <a:ext cx="936625" cy="9382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7"/>
          <p:cNvSpPr/>
          <p:nvPr/>
        </p:nvSpPr>
        <p:spPr>
          <a:xfrm>
            <a:off x="1330325" y="2940050"/>
            <a:ext cx="7705725" cy="5254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8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四川西部经济文化发展研究院生涯规划中心教授</a:t>
            </a:r>
            <a:endParaRPr lang="zh-CN" altLang="en-US" sz="28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2289" name="Rectangle 2"/>
          <p:cNvSpPr>
            <a:spLocks noGrp="1"/>
          </p:cNvSpPr>
          <p:nvPr>
            <p:ph type="title"/>
          </p:nvPr>
        </p:nvSpPr>
        <p:spPr/>
        <p:txBody>
          <a:bodyPr vert="horz" wrap="square" anchor="ctr" anchorCtr="0"/>
          <a:p>
            <a:pPr eaLnBrk="1" hangingPunct="1"/>
            <a:r>
              <a:rPr lang="zh-CN" altLang="en-US">
                <a:solidFill>
                  <a:schemeClr val="accent2"/>
                </a:solidFill>
                <a:ea typeface="华文行楷" panose="02010800040101010101" pitchFamily="2" charset="-122"/>
              </a:rPr>
              <a:t>回答提问</a:t>
            </a:r>
            <a:endParaRPr lang="zh-CN" altLang="en-US">
              <a:solidFill>
                <a:schemeClr val="accent2"/>
              </a:solidFill>
              <a:ea typeface="华文行楷" panose="02010800040101010101" pitchFamily="2" charset="-122"/>
            </a:endParaRPr>
          </a:p>
        </p:txBody>
      </p:sp>
      <p:sp>
        <p:nvSpPr>
          <p:cNvPr id="12290" name="Rectangle 3"/>
          <p:cNvSpPr>
            <a:spLocks noGrp="1"/>
          </p:cNvSpPr>
          <p:nvPr>
            <p:ph type="body"/>
          </p:nvPr>
        </p:nvSpPr>
        <p:spPr>
          <a:xfrm>
            <a:off x="739775" y="2060575"/>
            <a:ext cx="7607300" cy="2438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</a:ln>
        </p:spPr>
        <p:txBody>
          <a:bodyPr anchor="t" anchorCtr="0"/>
          <a:p>
            <a:pPr eaLnBrk="1" hangingPunct="1"/>
            <a:r>
              <a:rPr lang="zh-CN" altLang="en-US" sz="2400" dirty="0"/>
              <a:t>注意措辞，语调愉快、声音清楚，可使用肢体语言和英语。忌讳使用口头禅、忌讳吹牛，不用单词回答问题。</a:t>
            </a:r>
            <a:endParaRPr lang="zh-CN" altLang="en-US" sz="2400" dirty="0"/>
          </a:p>
          <a:p>
            <a:pPr eaLnBrk="1" hangingPunct="1"/>
            <a:r>
              <a:rPr lang="zh-CN" altLang="en-US" sz="2400" dirty="0"/>
              <a:t>当面试官问“你有什么要问的吗？”时，一定要提问（准备，提问内容有一定水平，不能是技术问题和生活问题。表现对企业的关注度 ）。 </a:t>
            </a:r>
            <a:endParaRPr lang="zh-CN" altLang="en-US" sz="2400" dirty="0"/>
          </a:p>
        </p:txBody>
      </p:sp>
      <p:sp>
        <p:nvSpPr>
          <p:cNvPr id="12291" name="Rectangle 2"/>
          <p:cNvSpPr txBox="1"/>
          <p:nvPr/>
        </p:nvSpPr>
        <p:spPr>
          <a:xfrm>
            <a:off x="500063" y="846138"/>
            <a:ext cx="3214687" cy="7254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4400" dirty="0">
                <a:solidFill>
                  <a:schemeClr val="accent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求职要求－</a:t>
            </a:r>
            <a:endParaRPr lang="zh-CN" altLang="en-US" sz="4400" dirty="0">
              <a:solidFill>
                <a:schemeClr val="accent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3313" name="Rectangle 2"/>
          <p:cNvSpPr>
            <a:spLocks noGrp="1"/>
          </p:cNvSpPr>
          <p:nvPr>
            <p:ph type="title"/>
          </p:nvPr>
        </p:nvSpPr>
        <p:spPr/>
        <p:txBody>
          <a:bodyPr vert="horz" wrap="square" anchor="ctr" anchorCtr="0"/>
          <a:p>
            <a:pPr eaLnBrk="1" hangingPunct="1"/>
            <a:r>
              <a:rPr lang="zh-CN" altLang="en-US">
                <a:solidFill>
                  <a:schemeClr val="accent2"/>
                </a:solidFill>
                <a:ea typeface="华文行楷" panose="02010800040101010101" pitchFamily="2" charset="-122"/>
              </a:rPr>
              <a:t>举止</a:t>
            </a:r>
            <a:endParaRPr lang="zh-CN" altLang="en-US">
              <a:solidFill>
                <a:schemeClr val="accent2"/>
              </a:solidFill>
              <a:ea typeface="华文行楷" panose="02010800040101010101" pitchFamily="2" charset="-122"/>
            </a:endParaRPr>
          </a:p>
        </p:txBody>
      </p:sp>
      <p:sp>
        <p:nvSpPr>
          <p:cNvPr id="13314" name="Rectangle 3"/>
          <p:cNvSpPr>
            <a:spLocks noGrp="1"/>
          </p:cNvSpPr>
          <p:nvPr>
            <p:ph type="body"/>
          </p:nvPr>
        </p:nvSpPr>
        <p:spPr>
          <a:xfrm>
            <a:off x="323850" y="2205038"/>
            <a:ext cx="8496300" cy="223202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</a:ln>
        </p:spPr>
        <p:txBody>
          <a:bodyPr anchor="t" anchorCtr="0"/>
          <a:p>
            <a:pPr eaLnBrk="1" hangingPunct="1"/>
            <a:r>
              <a:rPr lang="zh-CN" altLang="en-US" sz="2400" dirty="0"/>
              <a:t>可使用肢体语言，注意称呼。</a:t>
            </a:r>
            <a:endParaRPr lang="en-US" altLang="zh-CN" sz="2400" dirty="0"/>
          </a:p>
          <a:p>
            <a:pPr eaLnBrk="1" hangingPunct="1"/>
            <a:r>
              <a:rPr lang="zh-CN" altLang="en-US" sz="2400" dirty="0"/>
              <a:t>忌讳不当的姿势：抱胳膊、翘二郎腿、活动身体、清嗓子、假笑、抖腿、咬指甲、捏鼻子、揉眼睛、撅嘴、挤眉弄眼）和不当的视线（视线漂浮不定、不断移动、眼角向上瞄、眼角瞄人、频繁眨眼）</a:t>
            </a:r>
            <a:endParaRPr lang="zh-CN" altLang="en-US" sz="2400" dirty="0"/>
          </a:p>
        </p:txBody>
      </p:sp>
      <p:sp>
        <p:nvSpPr>
          <p:cNvPr id="13315" name="Rectangle 2"/>
          <p:cNvSpPr txBox="1"/>
          <p:nvPr/>
        </p:nvSpPr>
        <p:spPr>
          <a:xfrm>
            <a:off x="785813" y="846138"/>
            <a:ext cx="3214687" cy="7254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4400" dirty="0">
                <a:solidFill>
                  <a:schemeClr val="accent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求职要求－</a:t>
            </a:r>
            <a:endParaRPr lang="zh-CN" altLang="en-US" sz="4400" dirty="0">
              <a:solidFill>
                <a:schemeClr val="accent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 vert="horz" wrap="square" anchor="ctr" anchorCtr="0"/>
          <a:p>
            <a:pPr eaLnBrk="1" hangingPunct="1"/>
            <a:r>
              <a:rPr lang="zh-CN" altLang="en-US" dirty="0">
                <a:solidFill>
                  <a:schemeClr val="accent2"/>
                </a:solidFill>
                <a:ea typeface="华文行楷" panose="02010800040101010101" pitchFamily="2" charset="-122"/>
              </a:rPr>
              <a:t>你需要</a:t>
            </a:r>
            <a:r>
              <a:rPr lang="en-US" altLang="zh-CN" dirty="0">
                <a:solidFill>
                  <a:schemeClr val="accent2"/>
                </a:solidFill>
                <a:ea typeface="华文行楷" panose="02010800040101010101" pitchFamily="2" charset="-122"/>
              </a:rPr>
              <a:t>——</a:t>
            </a:r>
            <a:r>
              <a:rPr lang="zh-CN" altLang="en-US" dirty="0">
                <a:solidFill>
                  <a:schemeClr val="accent2"/>
                </a:solidFill>
                <a:ea typeface="华文行楷" panose="02010800040101010101" pitchFamily="2" charset="-122"/>
              </a:rPr>
              <a:t>准备</a:t>
            </a:r>
            <a:r>
              <a:rPr lang="en-US" altLang="zh-CN" dirty="0">
                <a:solidFill>
                  <a:schemeClr val="accent2"/>
                </a:solidFill>
                <a:ea typeface="华文行楷" panose="02010800040101010101" pitchFamily="2" charset="-122"/>
              </a:rPr>
              <a:t>+</a:t>
            </a:r>
            <a:r>
              <a:rPr lang="zh-CN" altLang="en-US" dirty="0">
                <a:solidFill>
                  <a:schemeClr val="accent2"/>
                </a:solidFill>
                <a:ea typeface="华文行楷" panose="02010800040101010101" pitchFamily="2" charset="-122"/>
              </a:rPr>
              <a:t>训练</a:t>
            </a:r>
            <a:endParaRPr lang="zh-CN" altLang="en-US" dirty="0">
              <a:solidFill>
                <a:schemeClr val="accent2"/>
              </a:solidFill>
              <a:ea typeface="华文行楷" panose="02010800040101010101" pitchFamily="2" charset="-122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/>
          </p:nvPr>
        </p:nvSpPr>
        <p:spPr>
          <a:xfrm>
            <a:off x="684213" y="2265363"/>
            <a:ext cx="2951162" cy="2109787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</a:ln>
        </p:spPr>
        <p:txBody>
          <a:bodyPr anchor="t" anchorCtr="0"/>
          <a:p>
            <a:pPr eaLnBrk="1" hangingPunct="1"/>
            <a:r>
              <a:rPr lang="zh-CN" altLang="en-US" sz="2800" dirty="0"/>
              <a:t>简历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了解企业文化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认可与融合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留下深刻印象</a:t>
            </a:r>
            <a:endParaRPr lang="zh-CN" altLang="en-US" sz="2800" dirty="0"/>
          </a:p>
        </p:txBody>
      </p:sp>
      <p:pic>
        <p:nvPicPr>
          <p:cNvPr id="14339" name="Picture 4" descr="SSA4167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90963" y="1700213"/>
            <a:ext cx="5253037" cy="3940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5361" name="Oval 8"/>
          <p:cNvSpPr/>
          <p:nvPr/>
        </p:nvSpPr>
        <p:spPr>
          <a:xfrm>
            <a:off x="5292725" y="2492375"/>
            <a:ext cx="3382963" cy="338455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1" charset="-122"/>
              </a:rPr>
              <a:t>事业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  <a:p>
            <a:pPr algn="ctr"/>
            <a:endParaRPr lang="zh-CN" altLang="en-US" sz="4800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  <a:p>
            <a:pPr algn="ctr"/>
            <a:endParaRPr lang="zh-CN" altLang="en-US" sz="4800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  <a:p>
            <a:pPr algn="ctr"/>
            <a:endParaRPr lang="en-US" altLang="zh-CN" sz="4800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/>
          </p:nvPr>
        </p:nvSpPr>
        <p:spPr>
          <a:xfrm>
            <a:off x="714375" y="428625"/>
            <a:ext cx="5111750" cy="194468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eaLnBrk="1" hangingPunct="1">
              <a:lnSpc>
                <a:spcPct val="90000"/>
              </a:lnSpc>
              <a:buNone/>
            </a:pPr>
            <a:r>
              <a:rPr lang="zh-CN" altLang="en-US" b="1" dirty="0">
                <a:solidFill>
                  <a:schemeClr val="hlink"/>
                </a:solidFill>
              </a:rPr>
              <a:t>　</a:t>
            </a:r>
            <a:r>
              <a:rPr lang="zh-CN" altLang="en-US" sz="4400" dirty="0">
                <a:solidFill>
                  <a:schemeClr val="accent2"/>
                </a:solidFill>
                <a:ea typeface="华文行楷" panose="02010800040101010101" pitchFamily="2" charset="-122"/>
                <a:sym typeface="Arial" panose="020B0604020202020204" pitchFamily="34" charset="0"/>
              </a:rPr>
              <a:t>人生“三业论”</a:t>
            </a:r>
            <a:br>
              <a:rPr lang="zh-CN" altLang="en-US" b="1" dirty="0">
                <a:solidFill>
                  <a:srgbClr val="FF0000"/>
                </a:solidFill>
              </a:rPr>
            </a:br>
            <a:r>
              <a:rPr lang="zh-CN" altLang="en-US" sz="2800" b="1" dirty="0"/>
              <a:t>就业</a:t>
            </a:r>
            <a:r>
              <a:rPr lang="en-US" altLang="zh-CN" sz="2800" b="1" dirty="0"/>
              <a:t>: </a:t>
            </a:r>
            <a:r>
              <a:rPr lang="zh-CN" altLang="en-US" sz="2800" b="1" dirty="0"/>
              <a:t>找个有收入的工作</a:t>
            </a:r>
            <a:br>
              <a:rPr lang="zh-CN" altLang="en-US" sz="2800" b="1" dirty="0"/>
            </a:br>
            <a:r>
              <a:rPr lang="zh-CN" altLang="en-US" sz="2800" b="1" dirty="0">
                <a:solidFill>
                  <a:srgbClr val="008080"/>
                </a:solidFill>
              </a:rPr>
              <a:t>职业</a:t>
            </a:r>
            <a:r>
              <a:rPr lang="en-US" altLang="zh-CN" sz="2800" b="1" dirty="0">
                <a:solidFill>
                  <a:srgbClr val="008080"/>
                </a:solidFill>
              </a:rPr>
              <a:t>: </a:t>
            </a:r>
            <a:r>
              <a:rPr lang="zh-CN" altLang="en-US" sz="2800" b="1" dirty="0">
                <a:solidFill>
                  <a:srgbClr val="008080"/>
                </a:solidFill>
              </a:rPr>
              <a:t>明确自己职业定位</a:t>
            </a:r>
            <a:br>
              <a:rPr lang="zh-CN" altLang="en-US" sz="2800" b="1" dirty="0">
                <a:solidFill>
                  <a:srgbClr val="FF0000"/>
                </a:solidFill>
              </a:rPr>
            </a:br>
            <a:r>
              <a:rPr lang="zh-CN" altLang="en-US" sz="2800" b="1" dirty="0">
                <a:solidFill>
                  <a:srgbClr val="FF0000"/>
                </a:solidFill>
              </a:rPr>
              <a:t>事业</a:t>
            </a:r>
            <a:r>
              <a:rPr lang="en-US" altLang="zh-CN" sz="2800" b="1" dirty="0">
                <a:solidFill>
                  <a:srgbClr val="FF0000"/>
                </a:solidFill>
              </a:rPr>
              <a:t>: </a:t>
            </a:r>
            <a:r>
              <a:rPr lang="zh-CN" altLang="en-US" sz="2800" b="1" dirty="0">
                <a:solidFill>
                  <a:srgbClr val="FF0000"/>
                </a:solidFill>
              </a:rPr>
              <a:t>人生理想终极目标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484" name="Oval 7"/>
          <p:cNvSpPr/>
          <p:nvPr/>
        </p:nvSpPr>
        <p:spPr>
          <a:xfrm>
            <a:off x="2627313" y="3429000"/>
            <a:ext cx="2447925" cy="244792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4000" b="1" dirty="0">
                <a:solidFill>
                  <a:srgbClr val="008080"/>
                </a:solidFill>
                <a:latin typeface="Arial" panose="020B0604020202020204" pitchFamily="34" charset="0"/>
                <a:ea typeface="隶书" panose="02010509060101010101" pitchFamily="1" charset="-122"/>
              </a:rPr>
              <a:t>职业</a:t>
            </a:r>
            <a:endParaRPr lang="zh-CN" altLang="en-US" sz="4000" b="1" dirty="0">
              <a:solidFill>
                <a:srgbClr val="008080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  <a:p>
            <a:pPr algn="ctr"/>
            <a:endParaRPr lang="zh-CN" altLang="en-US" sz="4800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  <a:p>
            <a:pPr algn="ctr"/>
            <a:endParaRPr lang="en-US" altLang="zh-CN" sz="4800" dirty="0">
              <a:solidFill>
                <a:srgbClr val="0000FF"/>
              </a:solidFill>
              <a:latin typeface="Arial" panose="020B0604020202020204" pitchFamily="34" charset="0"/>
              <a:ea typeface="隶书" panose="02010509060101010101" pitchFamily="1" charset="-122"/>
            </a:endParaRPr>
          </a:p>
        </p:txBody>
      </p:sp>
      <p:sp>
        <p:nvSpPr>
          <p:cNvPr id="20485" name="Oval 6"/>
          <p:cNvSpPr/>
          <p:nvPr/>
        </p:nvSpPr>
        <p:spPr>
          <a:xfrm>
            <a:off x="682625" y="4148138"/>
            <a:ext cx="1728788" cy="1728787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隶书" panose="02010509060101010101" pitchFamily="1" charset="-122"/>
              </a:rPr>
              <a:t>就业</a:t>
            </a:r>
            <a:endParaRPr lang="zh-CN" altLang="en-US" sz="4000" b="1" dirty="0">
              <a:latin typeface="Arial" panose="020B0604020202020204" pitchFamily="34" charset="0"/>
              <a:ea typeface="隶书" panose="02010509060101010101" pitchFamily="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5000" spd="100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61887E-6 L 0.33872 -0.00023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4" grpId="1" animBg="1"/>
      <p:bldP spid="20485" grpId="0" animBg="1"/>
      <p:bldP spid="2048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63925" y="33655"/>
            <a:ext cx="5680075" cy="67570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51460" y="1052830"/>
            <a:ext cx="3157855" cy="11753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5400" b="1">
                <a:solidFill>
                  <a:srgbClr val="FF0000"/>
                </a:solidFill>
                <a:latin typeface="华文隶书" panose="02010800040101010101" charset="-122"/>
                <a:ea typeface="华文隶书" panose="02010800040101010101" charset="-122"/>
              </a:rPr>
              <a:t>提问时间</a:t>
            </a:r>
            <a:endParaRPr lang="zh-CN" altLang="en-US" sz="5400" b="1">
              <a:solidFill>
                <a:srgbClr val="FF0000"/>
              </a:solidFill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7" name="矩形 5121"/>
          <p:cNvSpPr/>
          <p:nvPr/>
        </p:nvSpPr>
        <p:spPr>
          <a:xfrm>
            <a:off x="3175" y="6238875"/>
            <a:ext cx="9178925" cy="6492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8" name="Rectangle 7"/>
          <p:cNvSpPr>
            <a:spLocks noGrp="1"/>
          </p:cNvSpPr>
          <p:nvPr>
            <p:ph type="title"/>
          </p:nvPr>
        </p:nvSpPr>
        <p:spPr>
          <a:xfrm>
            <a:off x="254000" y="120650"/>
            <a:ext cx="2590800" cy="504825"/>
          </a:xfrm>
        </p:spPr>
        <p:txBody>
          <a:bodyPr vert="horz" wrap="square" anchor="ctr" anchorCtr="0"/>
          <a:p>
            <a:pPr eaLnBrk="1" hangingPunct="1"/>
            <a:r>
              <a:rPr lang="zh-CN" altLang="en-US" sz="3200" dirty="0">
                <a:solidFill>
                  <a:schemeClr val="accent2"/>
                </a:solidFill>
                <a:latin typeface="宋体" panose="02010600030101010101" pitchFamily="2" charset="-122"/>
              </a:rPr>
              <a:t>人生的路口</a:t>
            </a:r>
            <a:endParaRPr lang="zh-CN" altLang="en-US" sz="3200" dirty="0">
              <a:solidFill>
                <a:schemeClr val="accent2"/>
              </a:solidFill>
              <a:latin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4099" name="矩形 7"/>
          <p:cNvSpPr/>
          <p:nvPr/>
        </p:nvSpPr>
        <p:spPr>
          <a:xfrm>
            <a:off x="4572000" y="6353175"/>
            <a:ext cx="4537075" cy="4000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四川省杰盟人力资源管理有限责任公司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4100" name="Picture 2" descr="C:\Documents and Settings\Administrator\桌面\gem\gemhr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52863" y="6310313"/>
            <a:ext cx="747712" cy="469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图片 5125" descr="人才协会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37288"/>
            <a:ext cx="601663" cy="630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2" name="矩形 7"/>
          <p:cNvSpPr/>
          <p:nvPr/>
        </p:nvSpPr>
        <p:spPr>
          <a:xfrm>
            <a:off x="612775" y="6381750"/>
            <a:ext cx="3059113" cy="3984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四川省人才服务行业协会 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4103" name="矩形 5127"/>
          <p:cNvSpPr/>
          <p:nvPr/>
        </p:nvSpPr>
        <p:spPr>
          <a:xfrm>
            <a:off x="107950" y="5013325"/>
            <a:ext cx="8640763" cy="7921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4" name="任意多边形 5128"/>
          <p:cNvSpPr/>
          <p:nvPr/>
        </p:nvSpPr>
        <p:spPr>
          <a:xfrm rot="2460000">
            <a:off x="3060700" y="1196975"/>
            <a:ext cx="4606925" cy="4322763"/>
          </a:xfrm>
          <a:custGeom>
            <a:avLst/>
            <a:gdLst/>
            <a:ahLst/>
            <a:cxnLst/>
            <a:pathLst>
              <a:path w="21600" h="21600">
                <a:moveTo>
                  <a:pt x="10800" y="0"/>
                </a:moveTo>
                <a:lnTo>
                  <a:pt x="9959" y="4328"/>
                </a:lnTo>
                <a:lnTo>
                  <a:pt x="10510" y="4328"/>
                </a:lnTo>
                <a:lnTo>
                  <a:pt x="10510" y="10510"/>
                </a:lnTo>
                <a:lnTo>
                  <a:pt x="4328" y="10510"/>
                </a:lnTo>
                <a:lnTo>
                  <a:pt x="4328" y="9959"/>
                </a:lnTo>
                <a:lnTo>
                  <a:pt x="0" y="10800"/>
                </a:lnTo>
                <a:lnTo>
                  <a:pt x="4328" y="11641"/>
                </a:lnTo>
                <a:lnTo>
                  <a:pt x="4328" y="11090"/>
                </a:lnTo>
                <a:lnTo>
                  <a:pt x="10510" y="11090"/>
                </a:lnTo>
                <a:lnTo>
                  <a:pt x="10510" y="17272"/>
                </a:lnTo>
                <a:lnTo>
                  <a:pt x="9959" y="17272"/>
                </a:lnTo>
                <a:lnTo>
                  <a:pt x="10800" y="21600"/>
                </a:lnTo>
                <a:lnTo>
                  <a:pt x="11641" y="17272"/>
                </a:lnTo>
                <a:lnTo>
                  <a:pt x="11090" y="17272"/>
                </a:lnTo>
                <a:lnTo>
                  <a:pt x="11090" y="11090"/>
                </a:lnTo>
                <a:lnTo>
                  <a:pt x="17272" y="11090"/>
                </a:lnTo>
                <a:lnTo>
                  <a:pt x="17272" y="11641"/>
                </a:lnTo>
                <a:lnTo>
                  <a:pt x="21600" y="10800"/>
                </a:lnTo>
                <a:lnTo>
                  <a:pt x="17272" y="9959"/>
                </a:lnTo>
                <a:lnTo>
                  <a:pt x="17272" y="10510"/>
                </a:lnTo>
                <a:lnTo>
                  <a:pt x="11090" y="10510"/>
                </a:lnTo>
                <a:lnTo>
                  <a:pt x="11090" y="4328"/>
                </a:lnTo>
                <a:lnTo>
                  <a:pt x="11641" y="4328"/>
                </a:lnTo>
                <a:close/>
              </a:path>
            </a:pathLst>
          </a:custGeom>
          <a:solidFill>
            <a:srgbClr val="CCFFCC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05" name="任意多边形 5129"/>
          <p:cNvSpPr/>
          <p:nvPr/>
        </p:nvSpPr>
        <p:spPr>
          <a:xfrm>
            <a:off x="3060700" y="1196975"/>
            <a:ext cx="4606925" cy="4322763"/>
          </a:xfrm>
          <a:custGeom>
            <a:avLst/>
            <a:gdLst/>
            <a:ahLst/>
            <a:cxnLst/>
            <a:pathLst>
              <a:path w="21600" h="21600">
                <a:moveTo>
                  <a:pt x="10800" y="0"/>
                </a:moveTo>
                <a:lnTo>
                  <a:pt x="9986" y="4397"/>
                </a:lnTo>
                <a:lnTo>
                  <a:pt x="10468" y="4397"/>
                </a:lnTo>
                <a:lnTo>
                  <a:pt x="10468" y="10468"/>
                </a:lnTo>
                <a:lnTo>
                  <a:pt x="4397" y="10468"/>
                </a:lnTo>
                <a:lnTo>
                  <a:pt x="4397" y="9986"/>
                </a:lnTo>
                <a:lnTo>
                  <a:pt x="0" y="10800"/>
                </a:lnTo>
                <a:lnTo>
                  <a:pt x="4397" y="11614"/>
                </a:lnTo>
                <a:lnTo>
                  <a:pt x="4397" y="11132"/>
                </a:lnTo>
                <a:lnTo>
                  <a:pt x="10468" y="11132"/>
                </a:lnTo>
                <a:lnTo>
                  <a:pt x="10468" y="17203"/>
                </a:lnTo>
                <a:lnTo>
                  <a:pt x="9986" y="17203"/>
                </a:lnTo>
                <a:lnTo>
                  <a:pt x="10800" y="21600"/>
                </a:lnTo>
                <a:lnTo>
                  <a:pt x="11614" y="17203"/>
                </a:lnTo>
                <a:lnTo>
                  <a:pt x="11132" y="17203"/>
                </a:lnTo>
                <a:lnTo>
                  <a:pt x="11132" y="11132"/>
                </a:lnTo>
                <a:lnTo>
                  <a:pt x="17203" y="11132"/>
                </a:lnTo>
                <a:lnTo>
                  <a:pt x="17203" y="11614"/>
                </a:lnTo>
                <a:lnTo>
                  <a:pt x="21600" y="10800"/>
                </a:lnTo>
                <a:lnTo>
                  <a:pt x="17203" y="9986"/>
                </a:lnTo>
                <a:lnTo>
                  <a:pt x="17203" y="10468"/>
                </a:lnTo>
                <a:lnTo>
                  <a:pt x="11132" y="10468"/>
                </a:lnTo>
                <a:lnTo>
                  <a:pt x="11132" y="4397"/>
                </a:lnTo>
                <a:lnTo>
                  <a:pt x="11614" y="4397"/>
                </a:lnTo>
                <a:close/>
              </a:path>
            </a:pathLst>
          </a:custGeom>
          <a:solidFill>
            <a:srgbClr val="CCFFCC"/>
          </a:solidFill>
          <a:ln w="9525" cap="flat" cmpd="sng">
            <a:solidFill>
              <a:schemeClr val="accent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106" name="椭圆 5130"/>
          <p:cNvSpPr/>
          <p:nvPr/>
        </p:nvSpPr>
        <p:spPr>
          <a:xfrm>
            <a:off x="3924300" y="476250"/>
            <a:ext cx="2998788" cy="70167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中资企业就业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7" name="椭圆 5131"/>
          <p:cNvSpPr/>
          <p:nvPr/>
        </p:nvSpPr>
        <p:spPr>
          <a:xfrm>
            <a:off x="6732100" y="1231815"/>
            <a:ext cx="2065678" cy="73804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考研升本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8" name="椭圆 5132"/>
          <p:cNvSpPr/>
          <p:nvPr/>
        </p:nvSpPr>
        <p:spPr>
          <a:xfrm>
            <a:off x="7524750" y="2997200"/>
            <a:ext cx="1501775" cy="70167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公务员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9" name="椭圆 5133"/>
          <p:cNvSpPr/>
          <p:nvPr/>
        </p:nvSpPr>
        <p:spPr>
          <a:xfrm>
            <a:off x="7019925" y="4725988"/>
            <a:ext cx="1031875" cy="70167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教师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0" name="椭圆 5134"/>
          <p:cNvSpPr/>
          <p:nvPr/>
        </p:nvSpPr>
        <p:spPr>
          <a:xfrm>
            <a:off x="4325938" y="5518150"/>
            <a:ext cx="2058987" cy="70167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自主创业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1" name="椭圆 5135"/>
          <p:cNvSpPr/>
          <p:nvPr/>
        </p:nvSpPr>
        <p:spPr>
          <a:xfrm>
            <a:off x="1260475" y="1196975"/>
            <a:ext cx="3000375" cy="70167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外资企业就业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2" name="椭圆 5136"/>
          <p:cNvSpPr/>
          <p:nvPr/>
        </p:nvSpPr>
        <p:spPr>
          <a:xfrm>
            <a:off x="1042988" y="2997200"/>
            <a:ext cx="1997075" cy="70167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出国留学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3" name="椭圆 5137"/>
          <p:cNvSpPr/>
          <p:nvPr/>
        </p:nvSpPr>
        <p:spPr>
          <a:xfrm>
            <a:off x="2109788" y="4868863"/>
            <a:ext cx="2025650" cy="70167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2800" dirty="0">
                <a:latin typeface="Arial" panose="020B0604020202020204" pitchFamily="34" charset="0"/>
                <a:ea typeface="宋体" panose="02010600030101010101" pitchFamily="2" charset="-122"/>
              </a:rPr>
              <a:t>出国工作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14" name="拉手小人 265"/>
          <p:cNvSpPr/>
          <p:nvPr/>
        </p:nvSpPr>
        <p:spPr>
          <a:xfrm>
            <a:off x="4860925" y="2781300"/>
            <a:ext cx="1041400" cy="1111250"/>
          </a:xfrm>
          <a:custGeom>
            <a:avLst/>
            <a:gdLst/>
            <a:ahLst/>
            <a:cxnLst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pathLst>
              <a:path w="104" h="100">
                <a:moveTo>
                  <a:pt x="15" y="30"/>
                </a:moveTo>
                <a:cubicBezTo>
                  <a:pt x="39" y="30"/>
                  <a:pt x="39" y="30"/>
                  <a:pt x="39" y="30"/>
                </a:cubicBezTo>
                <a:cubicBezTo>
                  <a:pt x="47" y="44"/>
                  <a:pt x="47" y="44"/>
                  <a:pt x="47" y="44"/>
                </a:cubicBezTo>
                <a:cubicBezTo>
                  <a:pt x="54" y="53"/>
                  <a:pt x="54" y="53"/>
                  <a:pt x="54" y="53"/>
                </a:cubicBezTo>
                <a:cubicBezTo>
                  <a:pt x="69" y="30"/>
                  <a:pt x="69" y="30"/>
                  <a:pt x="69" y="30"/>
                </a:cubicBezTo>
                <a:cubicBezTo>
                  <a:pt x="96" y="30"/>
                  <a:pt x="96" y="30"/>
                  <a:pt x="96" y="30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0" y="66"/>
                  <a:pt x="100" y="66"/>
                  <a:pt x="100" y="66"/>
                </a:cubicBezTo>
                <a:cubicBezTo>
                  <a:pt x="96" y="65"/>
                  <a:pt x="96" y="65"/>
                  <a:pt x="96" y="65"/>
                </a:cubicBezTo>
                <a:cubicBezTo>
                  <a:pt x="97" y="55"/>
                  <a:pt x="97" y="55"/>
                  <a:pt x="97" y="55"/>
                </a:cubicBezTo>
                <a:cubicBezTo>
                  <a:pt x="94" y="47"/>
                  <a:pt x="94" y="47"/>
                  <a:pt x="94" y="47"/>
                </a:cubicBezTo>
                <a:cubicBezTo>
                  <a:pt x="93" y="65"/>
                  <a:pt x="93" y="65"/>
                  <a:pt x="93" y="65"/>
                </a:cubicBezTo>
                <a:cubicBezTo>
                  <a:pt x="90" y="100"/>
                  <a:pt x="90" y="100"/>
                  <a:pt x="90" y="100"/>
                </a:cubicBezTo>
                <a:cubicBezTo>
                  <a:pt x="83" y="100"/>
                  <a:pt x="83" y="100"/>
                  <a:pt x="83" y="100"/>
                </a:cubicBezTo>
                <a:cubicBezTo>
                  <a:pt x="83" y="68"/>
                  <a:pt x="83" y="68"/>
                  <a:pt x="83" y="68"/>
                </a:cubicBezTo>
                <a:cubicBezTo>
                  <a:pt x="79" y="68"/>
                  <a:pt x="79" y="68"/>
                  <a:pt x="79" y="68"/>
                </a:cubicBezTo>
                <a:cubicBezTo>
                  <a:pt x="74" y="100"/>
                  <a:pt x="74" y="100"/>
                  <a:pt x="74" y="100"/>
                </a:cubicBezTo>
                <a:cubicBezTo>
                  <a:pt x="67" y="100"/>
                  <a:pt x="67" y="100"/>
                  <a:pt x="67" y="100"/>
                </a:cubicBezTo>
                <a:cubicBezTo>
                  <a:pt x="69" y="65"/>
                  <a:pt x="69" y="65"/>
                  <a:pt x="69" y="65"/>
                </a:cubicBezTo>
                <a:cubicBezTo>
                  <a:pt x="69" y="48"/>
                  <a:pt x="69" y="48"/>
                  <a:pt x="69" y="48"/>
                </a:cubicBezTo>
                <a:cubicBezTo>
                  <a:pt x="53" y="61"/>
                  <a:pt x="53" y="61"/>
                  <a:pt x="53" y="61"/>
                </a:cubicBezTo>
                <a:cubicBezTo>
                  <a:pt x="41" y="53"/>
                  <a:pt x="41" y="53"/>
                  <a:pt x="41" y="53"/>
                </a:cubicBezTo>
                <a:cubicBezTo>
                  <a:pt x="41" y="65"/>
                  <a:pt x="41" y="65"/>
                  <a:pt x="41" y="65"/>
                </a:cubicBezTo>
                <a:cubicBezTo>
                  <a:pt x="37" y="100"/>
                  <a:pt x="37" y="100"/>
                  <a:pt x="37" y="100"/>
                </a:cubicBezTo>
                <a:cubicBezTo>
                  <a:pt x="30" y="100"/>
                  <a:pt x="30" y="100"/>
                  <a:pt x="30" y="100"/>
                </a:cubicBezTo>
                <a:cubicBezTo>
                  <a:pt x="30" y="68"/>
                  <a:pt x="30" y="68"/>
                  <a:pt x="30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0" y="100"/>
                  <a:pt x="20" y="100"/>
                  <a:pt x="20" y="100"/>
                </a:cubicBezTo>
                <a:cubicBezTo>
                  <a:pt x="14" y="100"/>
                  <a:pt x="14" y="100"/>
                  <a:pt x="14" y="100"/>
                </a:cubicBezTo>
                <a:cubicBezTo>
                  <a:pt x="16" y="65"/>
                  <a:pt x="16" y="65"/>
                  <a:pt x="16" y="65"/>
                </a:cubicBezTo>
                <a:cubicBezTo>
                  <a:pt x="16" y="49"/>
                  <a:pt x="16" y="49"/>
                  <a:pt x="16" y="49"/>
                </a:cubicBezTo>
                <a:cubicBezTo>
                  <a:pt x="7" y="60"/>
                  <a:pt x="7" y="60"/>
                  <a:pt x="7" y="60"/>
                </a:cubicBezTo>
                <a:cubicBezTo>
                  <a:pt x="7" y="65"/>
                  <a:pt x="7" y="65"/>
                  <a:pt x="7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89"/>
                  <a:pt x="10" y="89"/>
                  <a:pt x="10" y="89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65"/>
                  <a:pt x="0" y="65"/>
                  <a:pt x="0" y="65"/>
                </a:cubicBezTo>
                <a:cubicBezTo>
                  <a:pt x="3" y="65"/>
                  <a:pt x="3" y="65"/>
                  <a:pt x="3" y="65"/>
                </a:cubicBezTo>
                <a:cubicBezTo>
                  <a:pt x="3" y="60"/>
                  <a:pt x="3" y="60"/>
                  <a:pt x="3" y="60"/>
                </a:cubicBezTo>
                <a:cubicBezTo>
                  <a:pt x="1" y="59"/>
                  <a:pt x="1" y="59"/>
                  <a:pt x="1" y="59"/>
                </a:cubicBezTo>
                <a:cubicBezTo>
                  <a:pt x="15" y="30"/>
                  <a:pt x="15" y="30"/>
                  <a:pt x="15" y="30"/>
                </a:cubicBezTo>
                <a:close/>
                <a:moveTo>
                  <a:pt x="86" y="4"/>
                </a:moveTo>
                <a:cubicBezTo>
                  <a:pt x="80" y="0"/>
                  <a:pt x="73" y="2"/>
                  <a:pt x="70" y="8"/>
                </a:cubicBezTo>
                <a:cubicBezTo>
                  <a:pt x="67" y="13"/>
                  <a:pt x="68" y="20"/>
                  <a:pt x="74" y="24"/>
                </a:cubicBezTo>
                <a:cubicBezTo>
                  <a:pt x="79" y="27"/>
                  <a:pt x="87" y="25"/>
                  <a:pt x="90" y="20"/>
                </a:cubicBezTo>
                <a:cubicBezTo>
                  <a:pt x="93" y="14"/>
                  <a:pt x="91" y="7"/>
                  <a:pt x="86" y="4"/>
                </a:cubicBezTo>
                <a:close/>
                <a:moveTo>
                  <a:pt x="22" y="4"/>
                </a:moveTo>
                <a:cubicBezTo>
                  <a:pt x="28" y="0"/>
                  <a:pt x="35" y="2"/>
                  <a:pt x="38" y="8"/>
                </a:cubicBezTo>
                <a:cubicBezTo>
                  <a:pt x="41" y="13"/>
                  <a:pt x="40" y="20"/>
                  <a:pt x="34" y="24"/>
                </a:cubicBezTo>
                <a:cubicBezTo>
                  <a:pt x="29" y="27"/>
                  <a:pt x="21" y="25"/>
                  <a:pt x="18" y="20"/>
                </a:cubicBezTo>
                <a:cubicBezTo>
                  <a:pt x="15" y="14"/>
                  <a:pt x="17" y="7"/>
                  <a:pt x="22" y="4"/>
                </a:cubicBezTo>
                <a:close/>
              </a:path>
            </a:pathLst>
          </a:cu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1" name="矩形 6145"/>
          <p:cNvSpPr/>
          <p:nvPr/>
        </p:nvSpPr>
        <p:spPr>
          <a:xfrm>
            <a:off x="0" y="6165850"/>
            <a:ext cx="9172575" cy="6492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2" name="矩形 7"/>
          <p:cNvSpPr/>
          <p:nvPr/>
        </p:nvSpPr>
        <p:spPr>
          <a:xfrm>
            <a:off x="4213225" y="6353175"/>
            <a:ext cx="4537075" cy="4000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四川省杰盟人力资源管理有限责任公司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23" name="Picture 2" descr="C:\Documents and Settings\Administrator\桌面\gem\gemhr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52863" y="6310313"/>
            <a:ext cx="747712" cy="469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图片 6148" descr="人才协会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37288"/>
            <a:ext cx="595313" cy="630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5" name="矩形 7"/>
          <p:cNvSpPr/>
          <p:nvPr/>
        </p:nvSpPr>
        <p:spPr>
          <a:xfrm>
            <a:off x="684213" y="6381750"/>
            <a:ext cx="3059112" cy="3984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四川省人才服务行业协会 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126" name="矩形 6150"/>
          <p:cNvSpPr/>
          <p:nvPr/>
        </p:nvSpPr>
        <p:spPr>
          <a:xfrm>
            <a:off x="179388" y="5013325"/>
            <a:ext cx="8642350" cy="7921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7" name="任意多边形 6151"/>
          <p:cNvSpPr/>
          <p:nvPr/>
        </p:nvSpPr>
        <p:spPr>
          <a:xfrm>
            <a:off x="3922713" y="3643313"/>
            <a:ext cx="3962400" cy="4464050"/>
          </a:xfrm>
          <a:custGeom>
            <a:avLst/>
            <a:gdLst/>
            <a:ahLst/>
            <a:cxnLst>
              <a:cxn ang="270">
                <a:pos x="10800" y="0"/>
              </a:cxn>
              <a:cxn ang="180">
                <a:pos x="1567" y="10533"/>
              </a:cxn>
              <a:cxn ang="270">
                <a:pos x="10800" y="3128"/>
              </a:cxn>
              <a:cxn ang="0">
                <a:pos x="20032" y="10533"/>
              </a:cxn>
            </a:cxnLst>
            <a:pathLst>
              <a:path w="21600" h="21600">
                <a:moveTo>
                  <a:pt x="3131" y="10579"/>
                </a:moveTo>
                <a:cubicBezTo>
                  <a:pt x="3249" y="6443"/>
                  <a:pt x="6637" y="3128"/>
                  <a:pt x="10800" y="3128"/>
                </a:cubicBezTo>
                <a:cubicBezTo>
                  <a:pt x="14963" y="3128"/>
                  <a:pt x="18352" y="6444"/>
                  <a:pt x="18469" y="10578"/>
                </a:cubicBezTo>
                <a:lnTo>
                  <a:pt x="21595" y="10488"/>
                </a:lnTo>
                <a:cubicBezTo>
                  <a:pt x="21429" y="4666"/>
                  <a:pt x="16659" y="-1"/>
                  <a:pt x="10799" y="-1"/>
                </a:cubicBezTo>
                <a:cubicBezTo>
                  <a:pt x="4938" y="-1"/>
                  <a:pt x="168" y="4667"/>
                  <a:pt x="3" y="10488"/>
                </a:cubicBezTo>
                <a:close/>
              </a:path>
            </a:pathLst>
          </a:custGeom>
          <a:solidFill>
            <a:srgbClr val="800080">
              <a:alpha val="7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53" name="任意多边形 6152"/>
          <p:cNvSpPr/>
          <p:nvPr/>
        </p:nvSpPr>
        <p:spPr>
          <a:xfrm>
            <a:off x="3421063" y="3067050"/>
            <a:ext cx="4965700" cy="5472113"/>
          </a:xfrm>
          <a:custGeom>
            <a:avLst/>
            <a:gdLst/>
            <a:ahLst/>
            <a:cxnLst>
              <a:cxn ang="270">
                <a:pos x="10800" y="0"/>
              </a:cxn>
              <a:cxn ang="180">
                <a:pos x="1230" y="10857"/>
              </a:cxn>
              <a:cxn ang="270">
                <a:pos x="10800" y="2461"/>
              </a:cxn>
              <a:cxn ang="0">
                <a:pos x="20369" y="10857"/>
              </a:cxn>
            </a:cxnLst>
            <a:pathLst>
              <a:path w="21600" h="21600">
                <a:moveTo>
                  <a:pt x="2461" y="10850"/>
                </a:moveTo>
                <a:cubicBezTo>
                  <a:pt x="2461" y="10883"/>
                  <a:pt x="2461" y="10867"/>
                  <a:pt x="2461" y="10850"/>
                </a:cubicBezTo>
                <a:cubicBezTo>
                  <a:pt x="2461" y="6244"/>
                  <a:pt x="6194" y="2511"/>
                  <a:pt x="10800" y="2511"/>
                </a:cubicBezTo>
                <a:cubicBezTo>
                  <a:pt x="15406" y="2511"/>
                  <a:pt x="19139" y="6244"/>
                  <a:pt x="19139" y="10850"/>
                </a:cubicBezTo>
                <a:cubicBezTo>
                  <a:pt x="19139" y="10867"/>
                  <a:pt x="19139" y="10884"/>
                  <a:pt x="19139" y="10900"/>
                </a:cubicBezTo>
                <a:lnTo>
                  <a:pt x="21599" y="10864"/>
                </a:lnTo>
                <a:cubicBezTo>
                  <a:pt x="21599" y="10842"/>
                  <a:pt x="21599" y="10821"/>
                  <a:pt x="21599" y="10799"/>
                </a:cubicBezTo>
                <a:cubicBezTo>
                  <a:pt x="21599" y="4834"/>
                  <a:pt x="16764" y="-1"/>
                  <a:pt x="10799" y="-1"/>
                </a:cubicBezTo>
                <a:cubicBezTo>
                  <a:pt x="4834" y="-1"/>
                  <a:pt x="-1" y="4834"/>
                  <a:pt x="-1" y="10799"/>
                </a:cubicBezTo>
                <a:cubicBezTo>
                  <a:pt x="-1" y="10821"/>
                  <a:pt x="-1" y="10842"/>
                  <a:pt x="-1" y="10864"/>
                </a:cubicBezTo>
                <a:close/>
              </a:path>
            </a:pathLst>
          </a:custGeom>
          <a:solidFill>
            <a:srgbClr val="0000FF">
              <a:alpha val="7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54" name="任意多边形 6153"/>
          <p:cNvSpPr/>
          <p:nvPr/>
        </p:nvSpPr>
        <p:spPr>
          <a:xfrm>
            <a:off x="2916238" y="2562225"/>
            <a:ext cx="5975350" cy="6553200"/>
          </a:xfrm>
          <a:custGeom>
            <a:avLst/>
            <a:gdLst/>
            <a:ahLst/>
            <a:cxnLst>
              <a:cxn ang="270">
                <a:pos x="10800" y="0"/>
              </a:cxn>
              <a:cxn ang="180">
                <a:pos x="933" y="10809"/>
              </a:cxn>
              <a:cxn ang="270">
                <a:pos x="10800" y="1867"/>
              </a:cxn>
              <a:cxn ang="0">
                <a:pos x="20666" y="10809"/>
              </a:cxn>
            </a:cxnLst>
            <a:pathLst>
              <a:path w="21600" h="21600">
                <a:moveTo>
                  <a:pt x="1867" y="10808"/>
                </a:moveTo>
                <a:cubicBezTo>
                  <a:pt x="1867" y="10814"/>
                  <a:pt x="1867" y="10811"/>
                  <a:pt x="1867" y="10808"/>
                </a:cubicBezTo>
                <a:cubicBezTo>
                  <a:pt x="1867" y="5874"/>
                  <a:pt x="5866" y="1875"/>
                  <a:pt x="10800" y="1875"/>
                </a:cubicBezTo>
                <a:cubicBezTo>
                  <a:pt x="15734" y="1875"/>
                  <a:pt x="19733" y="5874"/>
                  <a:pt x="19733" y="10808"/>
                </a:cubicBezTo>
                <a:cubicBezTo>
                  <a:pt x="19733" y="10811"/>
                  <a:pt x="19733" y="10814"/>
                  <a:pt x="19733" y="10817"/>
                </a:cubicBezTo>
                <a:lnTo>
                  <a:pt x="21599" y="10810"/>
                </a:lnTo>
                <a:cubicBezTo>
                  <a:pt x="21599" y="10806"/>
                  <a:pt x="21599" y="10803"/>
                  <a:pt x="21599" y="10799"/>
                </a:cubicBezTo>
                <a:cubicBezTo>
                  <a:pt x="21599" y="4834"/>
                  <a:pt x="16764" y="-1"/>
                  <a:pt x="10799" y="-1"/>
                </a:cubicBezTo>
                <a:cubicBezTo>
                  <a:pt x="4834" y="-1"/>
                  <a:pt x="-1" y="4834"/>
                  <a:pt x="-1" y="10799"/>
                </a:cubicBezTo>
                <a:cubicBezTo>
                  <a:pt x="-1" y="10803"/>
                  <a:pt x="-1" y="10806"/>
                  <a:pt x="-1" y="10810"/>
                </a:cubicBezTo>
                <a:close/>
              </a:path>
            </a:pathLst>
          </a:custGeom>
          <a:solidFill>
            <a:srgbClr val="008080">
              <a:alpha val="7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55" name="任意多边形 6154"/>
          <p:cNvSpPr/>
          <p:nvPr/>
        </p:nvSpPr>
        <p:spPr>
          <a:xfrm>
            <a:off x="2335213" y="1917700"/>
            <a:ext cx="7131050" cy="7851775"/>
          </a:xfrm>
          <a:custGeom>
            <a:avLst/>
            <a:gdLst/>
            <a:ahLst/>
            <a:cxnLst>
              <a:cxn ang="270">
                <a:pos x="10800" y="0"/>
              </a:cxn>
              <a:cxn ang="180">
                <a:pos x="933" y="10772"/>
              </a:cxn>
              <a:cxn ang="270">
                <a:pos x="10800" y="1866"/>
              </a:cxn>
              <a:cxn ang="0">
                <a:pos x="20666" y="10772"/>
              </a:cxn>
            </a:cxnLst>
            <a:pathLst>
              <a:path w="21600" h="21600">
                <a:moveTo>
                  <a:pt x="1866" y="10774"/>
                </a:moveTo>
                <a:cubicBezTo>
                  <a:pt x="1880" y="5851"/>
                  <a:pt x="5874" y="1865"/>
                  <a:pt x="10800" y="1865"/>
                </a:cubicBezTo>
                <a:cubicBezTo>
                  <a:pt x="15726" y="1865"/>
                  <a:pt x="19720" y="5851"/>
                  <a:pt x="19734" y="10774"/>
                </a:cubicBezTo>
                <a:lnTo>
                  <a:pt x="21599" y="10769"/>
                </a:lnTo>
                <a:cubicBezTo>
                  <a:pt x="21583" y="4788"/>
                  <a:pt x="16754" y="-31"/>
                  <a:pt x="10799" y="-31"/>
                </a:cubicBezTo>
                <a:cubicBezTo>
                  <a:pt x="4844" y="-31"/>
                  <a:pt x="15" y="4788"/>
                  <a:pt x="-1" y="10739"/>
                </a:cubicBezTo>
                <a:close/>
              </a:path>
            </a:pathLst>
          </a:custGeom>
          <a:solidFill>
            <a:srgbClr val="008000">
              <a:alpha val="7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56" name="任意多边形 6155"/>
          <p:cNvSpPr/>
          <p:nvPr/>
        </p:nvSpPr>
        <p:spPr>
          <a:xfrm>
            <a:off x="1833563" y="1341438"/>
            <a:ext cx="8134350" cy="9004300"/>
          </a:xfrm>
          <a:custGeom>
            <a:avLst/>
            <a:gdLst/>
            <a:ahLst/>
            <a:cxnLst>
              <a:cxn ang="270">
                <a:pos x="10800" y="0"/>
              </a:cxn>
              <a:cxn ang="180">
                <a:pos x="692" y="10809"/>
              </a:cxn>
              <a:cxn ang="270">
                <a:pos x="10800" y="1385"/>
              </a:cxn>
              <a:cxn ang="0">
                <a:pos x="20907" y="10809"/>
              </a:cxn>
            </a:cxnLst>
            <a:pathLst>
              <a:path w="21600" h="21600">
                <a:moveTo>
                  <a:pt x="1385" y="10809"/>
                </a:moveTo>
                <a:cubicBezTo>
                  <a:pt x="1385" y="10815"/>
                  <a:pt x="1385" y="10812"/>
                  <a:pt x="1385" y="10809"/>
                </a:cubicBezTo>
                <a:cubicBezTo>
                  <a:pt x="1385" y="5609"/>
                  <a:pt x="5600" y="1394"/>
                  <a:pt x="10800" y="1394"/>
                </a:cubicBezTo>
                <a:cubicBezTo>
                  <a:pt x="16000" y="1394"/>
                  <a:pt x="20215" y="5609"/>
                  <a:pt x="20215" y="10809"/>
                </a:cubicBezTo>
                <a:cubicBezTo>
                  <a:pt x="20215" y="10812"/>
                  <a:pt x="20215" y="10815"/>
                  <a:pt x="20215" y="10818"/>
                </a:cubicBezTo>
                <a:lnTo>
                  <a:pt x="21599" y="10810"/>
                </a:lnTo>
                <a:cubicBezTo>
                  <a:pt x="21599" y="10807"/>
                  <a:pt x="21599" y="10803"/>
                  <a:pt x="21599" y="10800"/>
                </a:cubicBezTo>
                <a:cubicBezTo>
                  <a:pt x="21599" y="4835"/>
                  <a:pt x="16764" y="0"/>
                  <a:pt x="10799" y="0"/>
                </a:cubicBezTo>
                <a:cubicBezTo>
                  <a:pt x="4834" y="0"/>
                  <a:pt x="-1" y="4835"/>
                  <a:pt x="-1" y="10800"/>
                </a:cubicBezTo>
                <a:cubicBezTo>
                  <a:pt x="-1" y="10803"/>
                  <a:pt x="-1" y="10807"/>
                  <a:pt x="-1" y="10810"/>
                </a:cubicBezTo>
                <a:close/>
              </a:path>
            </a:pathLst>
          </a:custGeom>
          <a:solidFill>
            <a:srgbClr val="FFFF00">
              <a:alpha val="7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57" name="任意多边形 6156"/>
          <p:cNvSpPr/>
          <p:nvPr/>
        </p:nvSpPr>
        <p:spPr>
          <a:xfrm>
            <a:off x="1255713" y="692150"/>
            <a:ext cx="9217025" cy="10229850"/>
          </a:xfrm>
          <a:custGeom>
            <a:avLst/>
            <a:gdLst/>
            <a:ahLst/>
            <a:cxnLst>
              <a:cxn ang="270">
                <a:pos x="10800" y="0"/>
              </a:cxn>
              <a:cxn ang="180">
                <a:pos x="692" y="10809"/>
              </a:cxn>
              <a:cxn ang="270">
                <a:pos x="10800" y="1385"/>
              </a:cxn>
              <a:cxn ang="0">
                <a:pos x="20907" y="10809"/>
              </a:cxn>
            </a:cxnLst>
            <a:pathLst>
              <a:path w="21600" h="21600">
                <a:moveTo>
                  <a:pt x="1385" y="10809"/>
                </a:moveTo>
                <a:cubicBezTo>
                  <a:pt x="1385" y="10815"/>
                  <a:pt x="1385" y="10812"/>
                  <a:pt x="1385" y="10809"/>
                </a:cubicBezTo>
                <a:cubicBezTo>
                  <a:pt x="1385" y="5609"/>
                  <a:pt x="5600" y="1394"/>
                  <a:pt x="10800" y="1394"/>
                </a:cubicBezTo>
                <a:cubicBezTo>
                  <a:pt x="16000" y="1394"/>
                  <a:pt x="20215" y="5609"/>
                  <a:pt x="20215" y="10809"/>
                </a:cubicBezTo>
                <a:cubicBezTo>
                  <a:pt x="20215" y="10812"/>
                  <a:pt x="20215" y="10815"/>
                  <a:pt x="20215" y="10818"/>
                </a:cubicBezTo>
                <a:lnTo>
                  <a:pt x="21599" y="10810"/>
                </a:lnTo>
                <a:cubicBezTo>
                  <a:pt x="21599" y="10807"/>
                  <a:pt x="21599" y="10803"/>
                  <a:pt x="21599" y="10800"/>
                </a:cubicBezTo>
                <a:cubicBezTo>
                  <a:pt x="21599" y="4835"/>
                  <a:pt x="16764" y="0"/>
                  <a:pt x="10799" y="0"/>
                </a:cubicBezTo>
                <a:cubicBezTo>
                  <a:pt x="4834" y="0"/>
                  <a:pt x="-1" y="4835"/>
                  <a:pt x="-1" y="10800"/>
                </a:cubicBezTo>
                <a:cubicBezTo>
                  <a:pt x="-1" y="10803"/>
                  <a:pt x="-1" y="10807"/>
                  <a:pt x="-1" y="10810"/>
                </a:cubicBezTo>
                <a:close/>
              </a:path>
            </a:pathLst>
          </a:custGeom>
          <a:solidFill>
            <a:srgbClr val="FF6600">
              <a:alpha val="7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58" name="任意多边形 6157"/>
          <p:cNvSpPr/>
          <p:nvPr/>
        </p:nvSpPr>
        <p:spPr>
          <a:xfrm>
            <a:off x="754063" y="117475"/>
            <a:ext cx="10220325" cy="11379200"/>
          </a:xfrm>
          <a:custGeom>
            <a:avLst/>
            <a:gdLst/>
            <a:ahLst/>
            <a:cxnLst>
              <a:cxn ang="270">
                <a:pos x="10800" y="0"/>
              </a:cxn>
              <a:cxn ang="180">
                <a:pos x="552" y="10809"/>
              </a:cxn>
              <a:cxn ang="270">
                <a:pos x="10800" y="1105"/>
              </a:cxn>
              <a:cxn ang="0">
                <a:pos x="21047" y="10809"/>
              </a:cxn>
            </a:cxnLst>
            <a:pathLst>
              <a:path w="21600" h="21600">
                <a:moveTo>
                  <a:pt x="1105" y="10809"/>
                </a:moveTo>
                <a:cubicBezTo>
                  <a:pt x="1105" y="10815"/>
                  <a:pt x="1105" y="10812"/>
                  <a:pt x="1105" y="10809"/>
                </a:cubicBezTo>
                <a:cubicBezTo>
                  <a:pt x="1105" y="5455"/>
                  <a:pt x="5446" y="1114"/>
                  <a:pt x="10800" y="1114"/>
                </a:cubicBezTo>
                <a:cubicBezTo>
                  <a:pt x="16154" y="1114"/>
                  <a:pt x="20495" y="5455"/>
                  <a:pt x="20495" y="10809"/>
                </a:cubicBezTo>
                <a:cubicBezTo>
                  <a:pt x="20495" y="10812"/>
                  <a:pt x="20495" y="10815"/>
                  <a:pt x="20495" y="10818"/>
                </a:cubicBezTo>
                <a:lnTo>
                  <a:pt x="21599" y="10810"/>
                </a:lnTo>
                <a:cubicBezTo>
                  <a:pt x="21599" y="10807"/>
                  <a:pt x="21599" y="10803"/>
                  <a:pt x="21599" y="10800"/>
                </a:cubicBezTo>
                <a:cubicBezTo>
                  <a:pt x="21599" y="4835"/>
                  <a:pt x="16764" y="0"/>
                  <a:pt x="10799" y="0"/>
                </a:cubicBezTo>
                <a:cubicBezTo>
                  <a:pt x="4834" y="0"/>
                  <a:pt x="-1" y="4835"/>
                  <a:pt x="-1" y="10800"/>
                </a:cubicBezTo>
                <a:cubicBezTo>
                  <a:pt x="-1" y="10803"/>
                  <a:pt x="-1" y="10807"/>
                  <a:pt x="-1" y="10810"/>
                </a:cubicBezTo>
                <a:close/>
              </a:path>
            </a:pathLst>
          </a:custGeom>
          <a:solidFill>
            <a:srgbClr val="FF0000">
              <a:alpha val="79999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134" name="Rectangle 7"/>
          <p:cNvSpPr>
            <a:spLocks noGrp="1"/>
          </p:cNvSpPr>
          <p:nvPr>
            <p:ph type="title"/>
          </p:nvPr>
        </p:nvSpPr>
        <p:spPr>
          <a:xfrm>
            <a:off x="323850" y="333375"/>
            <a:ext cx="2735263" cy="1292225"/>
          </a:xfrm>
        </p:spPr>
        <p:txBody>
          <a:bodyPr vert="horz" wrap="square" anchor="ctr" anchorCtr="0"/>
          <a:p>
            <a:pPr algn="l" eaLnBrk="1" hangingPunct="1"/>
            <a:r>
              <a:rPr lang="zh-CN" altLang="en-US" sz="4800" dirty="0">
                <a:solidFill>
                  <a:schemeClr val="accent2"/>
                </a:solidFill>
                <a:ea typeface="华文行楷" panose="02010800040101010101" pitchFamily="2" charset="-122"/>
              </a:rPr>
              <a:t>人生生涯</a:t>
            </a:r>
            <a:br>
              <a:rPr lang="zh-CN" altLang="en-US" sz="4800" dirty="0">
                <a:solidFill>
                  <a:schemeClr val="accent2"/>
                </a:solidFill>
                <a:ea typeface="华文行楷" panose="02010800040101010101" pitchFamily="2" charset="-122"/>
              </a:rPr>
            </a:br>
            <a:r>
              <a:rPr lang="zh-CN" altLang="en-US" sz="4800" dirty="0">
                <a:solidFill>
                  <a:schemeClr val="accent2"/>
                </a:solidFill>
                <a:ea typeface="华文行楷" panose="02010800040101010101" pitchFamily="2" charset="-122"/>
              </a:rPr>
              <a:t>彩虹图</a:t>
            </a:r>
            <a:endParaRPr lang="zh-CN" altLang="en-US" sz="4800" dirty="0">
              <a:solidFill>
                <a:schemeClr val="accent2"/>
              </a:solidFill>
              <a:ea typeface="华文行楷" panose="02010800040101010101" pitchFamily="2" charset="-122"/>
            </a:endParaRPr>
          </a:p>
        </p:txBody>
      </p:sp>
      <p:sp>
        <p:nvSpPr>
          <p:cNvPr id="5135" name="文本框 6159"/>
          <p:cNvSpPr txBox="1"/>
          <p:nvPr/>
        </p:nvSpPr>
        <p:spPr>
          <a:xfrm>
            <a:off x="3922713" y="5805488"/>
            <a:ext cx="647700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rgbClr val="66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年龄</a:t>
            </a:r>
            <a:endParaRPr lang="zh-CN" altLang="en-US" dirty="0">
              <a:solidFill>
                <a:srgbClr val="660066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61" name="文本框 6160"/>
          <p:cNvSpPr txBox="1"/>
          <p:nvPr/>
        </p:nvSpPr>
        <p:spPr>
          <a:xfrm>
            <a:off x="3421063" y="5805488"/>
            <a:ext cx="647700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时期</a:t>
            </a:r>
            <a:endParaRPr lang="zh-CN" altLang="en-US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62" name="文本框 6161"/>
          <p:cNvSpPr txBox="1"/>
          <p:nvPr/>
        </p:nvSpPr>
        <p:spPr>
          <a:xfrm>
            <a:off x="2916238" y="5805488"/>
            <a:ext cx="647700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hlink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年代</a:t>
            </a:r>
            <a:endParaRPr lang="zh-CN" altLang="en-US" dirty="0">
              <a:solidFill>
                <a:schemeClr val="hlink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63" name="文本框 6162"/>
          <p:cNvSpPr txBox="1"/>
          <p:nvPr/>
        </p:nvSpPr>
        <p:spPr>
          <a:xfrm>
            <a:off x="2411413" y="5805488"/>
            <a:ext cx="647700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rgbClr val="0099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学习</a:t>
            </a:r>
            <a:endParaRPr lang="zh-CN" altLang="en-US" dirty="0">
              <a:solidFill>
                <a:srgbClr val="0099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5139" name="文本框 6163"/>
          <p:cNvSpPr txBox="1"/>
          <p:nvPr/>
        </p:nvSpPr>
        <p:spPr>
          <a:xfrm>
            <a:off x="4065588" y="5227638"/>
            <a:ext cx="542925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0" name="文本框 6164"/>
          <p:cNvSpPr txBox="1"/>
          <p:nvPr/>
        </p:nvSpPr>
        <p:spPr>
          <a:xfrm>
            <a:off x="4211638" y="4724400"/>
            <a:ext cx="542925" cy="365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1" name="文本框 6165"/>
          <p:cNvSpPr txBox="1"/>
          <p:nvPr/>
        </p:nvSpPr>
        <p:spPr>
          <a:xfrm>
            <a:off x="4570413" y="4292600"/>
            <a:ext cx="542925" cy="365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2" name="文本框 6166"/>
          <p:cNvSpPr txBox="1"/>
          <p:nvPr/>
        </p:nvSpPr>
        <p:spPr>
          <a:xfrm>
            <a:off x="5002213" y="3932238"/>
            <a:ext cx="542925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3" name="文本框 6167"/>
          <p:cNvSpPr txBox="1"/>
          <p:nvPr/>
        </p:nvSpPr>
        <p:spPr>
          <a:xfrm>
            <a:off x="5722938" y="3787775"/>
            <a:ext cx="542925" cy="3667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4" name="文本框 6168"/>
          <p:cNvSpPr txBox="1"/>
          <p:nvPr/>
        </p:nvSpPr>
        <p:spPr>
          <a:xfrm>
            <a:off x="6370638" y="3932238"/>
            <a:ext cx="542925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5" name="文本框 6169"/>
          <p:cNvSpPr txBox="1"/>
          <p:nvPr/>
        </p:nvSpPr>
        <p:spPr>
          <a:xfrm>
            <a:off x="6802438" y="4292600"/>
            <a:ext cx="542925" cy="365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6" name="文本框 6170"/>
          <p:cNvSpPr txBox="1"/>
          <p:nvPr/>
        </p:nvSpPr>
        <p:spPr>
          <a:xfrm>
            <a:off x="7161213" y="4724400"/>
            <a:ext cx="542925" cy="365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80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47" name="文本框 6171"/>
          <p:cNvSpPr txBox="1"/>
          <p:nvPr/>
        </p:nvSpPr>
        <p:spPr>
          <a:xfrm>
            <a:off x="7307263" y="5227638"/>
            <a:ext cx="542925" cy="36671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90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73" name="文本框 6172"/>
          <p:cNvSpPr txBox="1"/>
          <p:nvPr/>
        </p:nvSpPr>
        <p:spPr>
          <a:xfrm>
            <a:off x="3490913" y="4795838"/>
            <a:ext cx="393700" cy="1004887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成长期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74" name="文本框 6173"/>
          <p:cNvSpPr txBox="1"/>
          <p:nvPr/>
        </p:nvSpPr>
        <p:spPr>
          <a:xfrm rot="2160000">
            <a:off x="3995738" y="3787775"/>
            <a:ext cx="393700" cy="10064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探索期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75" name="文本框 6174"/>
          <p:cNvSpPr txBox="1"/>
          <p:nvPr/>
        </p:nvSpPr>
        <p:spPr>
          <a:xfrm rot="-1140000">
            <a:off x="4643438" y="3355975"/>
            <a:ext cx="104140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建立期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76" name="文本框 6175"/>
          <p:cNvSpPr txBox="1"/>
          <p:nvPr/>
        </p:nvSpPr>
        <p:spPr>
          <a:xfrm rot="660000">
            <a:off x="5722938" y="3213100"/>
            <a:ext cx="1079500" cy="395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维持期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77" name="文本框 6176"/>
          <p:cNvSpPr txBox="1"/>
          <p:nvPr/>
        </p:nvSpPr>
        <p:spPr>
          <a:xfrm rot="2340000">
            <a:off x="6875463" y="3787775"/>
            <a:ext cx="1006475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衰退期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78" name="文本框 6177"/>
          <p:cNvSpPr txBox="1"/>
          <p:nvPr/>
        </p:nvSpPr>
        <p:spPr>
          <a:xfrm>
            <a:off x="1906588" y="5805488"/>
            <a:ext cx="647700" cy="365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rgbClr val="FF99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工作</a:t>
            </a:r>
            <a:endParaRPr lang="zh-CN" altLang="en-US" dirty="0">
              <a:solidFill>
                <a:srgbClr val="FF99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79" name="文本框 6178"/>
          <p:cNvSpPr txBox="1"/>
          <p:nvPr/>
        </p:nvSpPr>
        <p:spPr>
          <a:xfrm>
            <a:off x="681038" y="5803900"/>
            <a:ext cx="647700" cy="3667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财富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80" name="文本框 6179"/>
          <p:cNvSpPr txBox="1"/>
          <p:nvPr/>
        </p:nvSpPr>
        <p:spPr>
          <a:xfrm>
            <a:off x="1331913" y="5805488"/>
            <a:ext cx="717550" cy="365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rgbClr val="CC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地位</a:t>
            </a:r>
            <a:endParaRPr lang="zh-CN" altLang="en-US" dirty="0">
              <a:solidFill>
                <a:srgbClr val="CC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81" name="文本框 6180"/>
          <p:cNvSpPr txBox="1"/>
          <p:nvPr/>
        </p:nvSpPr>
        <p:spPr>
          <a:xfrm>
            <a:off x="2843213" y="5516563"/>
            <a:ext cx="825500" cy="395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幼儿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82" name="文本框 6181"/>
          <p:cNvSpPr txBox="1"/>
          <p:nvPr/>
        </p:nvSpPr>
        <p:spPr>
          <a:xfrm>
            <a:off x="2843213" y="5156200"/>
            <a:ext cx="82550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儿童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83" name="文本框 6182"/>
          <p:cNvSpPr txBox="1"/>
          <p:nvPr/>
        </p:nvSpPr>
        <p:spPr>
          <a:xfrm>
            <a:off x="2986088" y="4652963"/>
            <a:ext cx="825500" cy="395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少年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84" name="文本框 6183"/>
          <p:cNvSpPr txBox="1"/>
          <p:nvPr/>
        </p:nvSpPr>
        <p:spPr>
          <a:xfrm>
            <a:off x="3417888" y="3787775"/>
            <a:ext cx="828675" cy="3667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青年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85" name="文本框 6184"/>
          <p:cNvSpPr txBox="1"/>
          <p:nvPr/>
        </p:nvSpPr>
        <p:spPr>
          <a:xfrm>
            <a:off x="5580063" y="2636838"/>
            <a:ext cx="825500" cy="395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中年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86" name="文本框 6185"/>
          <p:cNvSpPr txBox="1"/>
          <p:nvPr/>
        </p:nvSpPr>
        <p:spPr>
          <a:xfrm>
            <a:off x="4138613" y="2997200"/>
            <a:ext cx="825500" cy="395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壮年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87" name="文本框 6186"/>
          <p:cNvSpPr txBox="1"/>
          <p:nvPr/>
        </p:nvSpPr>
        <p:spPr>
          <a:xfrm>
            <a:off x="7161213" y="3213100"/>
            <a:ext cx="828675" cy="3937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老年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88" name="文本框 6187"/>
          <p:cNvSpPr txBox="1"/>
          <p:nvPr/>
        </p:nvSpPr>
        <p:spPr>
          <a:xfrm>
            <a:off x="2338388" y="5229225"/>
            <a:ext cx="825500" cy="395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小学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89" name="文本框 6188"/>
          <p:cNvSpPr txBox="1"/>
          <p:nvPr/>
        </p:nvSpPr>
        <p:spPr>
          <a:xfrm>
            <a:off x="2411413" y="4724400"/>
            <a:ext cx="82550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中学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90" name="文本框 6189"/>
          <p:cNvSpPr txBox="1"/>
          <p:nvPr/>
        </p:nvSpPr>
        <p:spPr>
          <a:xfrm>
            <a:off x="2627313" y="4148138"/>
            <a:ext cx="82550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大学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91" name="文本框 6190"/>
          <p:cNvSpPr txBox="1"/>
          <p:nvPr/>
        </p:nvSpPr>
        <p:spPr>
          <a:xfrm>
            <a:off x="2843213" y="3571875"/>
            <a:ext cx="82550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硕士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92" name="文本框 6191"/>
          <p:cNvSpPr txBox="1"/>
          <p:nvPr/>
        </p:nvSpPr>
        <p:spPr>
          <a:xfrm>
            <a:off x="3417888" y="2852738"/>
            <a:ext cx="828675" cy="395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博士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93" name="文本框 6192"/>
          <p:cNvSpPr txBox="1"/>
          <p:nvPr/>
        </p:nvSpPr>
        <p:spPr>
          <a:xfrm>
            <a:off x="5000625" y="2132013"/>
            <a:ext cx="122555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继续教育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94" name="文本框 6193"/>
          <p:cNvSpPr txBox="1"/>
          <p:nvPr/>
        </p:nvSpPr>
        <p:spPr>
          <a:xfrm>
            <a:off x="7016750" y="2635250"/>
            <a:ext cx="1368425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老年大学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95" name="文本框 6194"/>
          <p:cNvSpPr txBox="1"/>
          <p:nvPr/>
        </p:nvSpPr>
        <p:spPr>
          <a:xfrm>
            <a:off x="1979613" y="4508500"/>
            <a:ext cx="574675" cy="13112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2" charset="-122"/>
              </a:rPr>
              <a:t>学习技能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96" name="文本框 6195"/>
          <p:cNvSpPr txBox="1"/>
          <p:nvPr/>
        </p:nvSpPr>
        <p:spPr>
          <a:xfrm rot="1560000">
            <a:off x="2481263" y="2997200"/>
            <a:ext cx="577850" cy="13096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2" charset="-122"/>
              </a:rPr>
              <a:t>应用技能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97" name="文本框 6196"/>
          <p:cNvSpPr txBox="1"/>
          <p:nvPr/>
        </p:nvSpPr>
        <p:spPr>
          <a:xfrm rot="-2040000">
            <a:off x="3203575" y="2060575"/>
            <a:ext cx="1368425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2" charset="-122"/>
              </a:rPr>
              <a:t>组织技能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98" name="文本框 6197"/>
          <p:cNvSpPr txBox="1"/>
          <p:nvPr/>
        </p:nvSpPr>
        <p:spPr>
          <a:xfrm rot="-180000">
            <a:off x="5076825" y="1412875"/>
            <a:ext cx="151130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2" charset="-122"/>
              </a:rPr>
              <a:t>管理技能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199" name="文本框 6198"/>
          <p:cNvSpPr txBox="1"/>
          <p:nvPr/>
        </p:nvSpPr>
        <p:spPr>
          <a:xfrm rot="1740000">
            <a:off x="7088188" y="2057400"/>
            <a:ext cx="1584325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2" charset="-122"/>
              </a:rPr>
              <a:t>传授技能</a:t>
            </a:r>
            <a:endParaRPr lang="zh-CN" altLang="en-US" sz="20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6200" name="文本框 6199"/>
          <p:cNvSpPr txBox="1"/>
          <p:nvPr/>
        </p:nvSpPr>
        <p:spPr>
          <a:xfrm>
            <a:off x="1331913" y="4724400"/>
            <a:ext cx="82550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学生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1" name="文本框 6200"/>
          <p:cNvSpPr txBox="1"/>
          <p:nvPr/>
        </p:nvSpPr>
        <p:spPr>
          <a:xfrm>
            <a:off x="1690688" y="3429000"/>
            <a:ext cx="825500" cy="395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员工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2" name="文本框 6201"/>
          <p:cNvSpPr txBox="1"/>
          <p:nvPr/>
        </p:nvSpPr>
        <p:spPr>
          <a:xfrm>
            <a:off x="5218113" y="836613"/>
            <a:ext cx="1730375" cy="395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咨询、顾问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  <p:sp>
        <p:nvSpPr>
          <p:cNvPr id="6203" name="文本框 6202"/>
          <p:cNvSpPr txBox="1"/>
          <p:nvPr/>
        </p:nvSpPr>
        <p:spPr>
          <a:xfrm>
            <a:off x="3706813" y="1123950"/>
            <a:ext cx="825500" cy="701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行政管理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4" name="文本框 6203"/>
          <p:cNvSpPr txBox="1"/>
          <p:nvPr/>
        </p:nvSpPr>
        <p:spPr>
          <a:xfrm>
            <a:off x="2481263" y="2132013"/>
            <a:ext cx="828675" cy="701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技术管理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5" name="文本框 6204"/>
          <p:cNvSpPr txBox="1"/>
          <p:nvPr/>
        </p:nvSpPr>
        <p:spPr>
          <a:xfrm>
            <a:off x="7667625" y="1484313"/>
            <a:ext cx="825500" cy="3952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退休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6" name="文本框 6205"/>
          <p:cNvSpPr txBox="1"/>
          <p:nvPr/>
        </p:nvSpPr>
        <p:spPr>
          <a:xfrm>
            <a:off x="969963" y="4148138"/>
            <a:ext cx="574675" cy="7016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消耗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7" name="文本框 6206"/>
          <p:cNvSpPr txBox="1"/>
          <p:nvPr/>
        </p:nvSpPr>
        <p:spPr>
          <a:xfrm>
            <a:off x="1328738" y="3068638"/>
            <a:ext cx="577850" cy="7000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创造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8" name="文本框 6207"/>
          <p:cNvSpPr txBox="1"/>
          <p:nvPr/>
        </p:nvSpPr>
        <p:spPr>
          <a:xfrm>
            <a:off x="2265363" y="1628775"/>
            <a:ext cx="720725" cy="395288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积累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09" name="文本框 6208"/>
          <p:cNvSpPr txBox="1"/>
          <p:nvPr/>
        </p:nvSpPr>
        <p:spPr>
          <a:xfrm>
            <a:off x="5148263" y="260350"/>
            <a:ext cx="936625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使用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10" name="文本框 6209"/>
          <p:cNvSpPr txBox="1"/>
          <p:nvPr/>
        </p:nvSpPr>
        <p:spPr>
          <a:xfrm>
            <a:off x="7812088" y="836613"/>
            <a:ext cx="933450" cy="3968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sym typeface="Arial" panose="020B0604020202020204" pitchFamily="34" charset="0"/>
              </a:rPr>
              <a:t>传承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3" grpId="0" bldLvl="0"/>
      <p:bldP spid="6174" grpId="0" bldLvl="0"/>
      <p:bldP spid="6175" grpId="0" bldLvl="0"/>
      <p:bldP spid="6176" grpId="0" bldLvl="0"/>
      <p:bldP spid="6177" grpId="0" bldLvl="0"/>
      <p:bldP spid="6161" grpId="0" bldLvl="0"/>
      <p:bldP spid="6182" grpId="0" bldLvl="0"/>
      <p:bldP spid="6181" grpId="0" bldLvl="0"/>
      <p:bldP spid="6183" grpId="0" bldLvl="0"/>
      <p:bldP spid="6184" grpId="0" bldLvl="0"/>
      <p:bldP spid="6186" grpId="0" bldLvl="0"/>
      <p:bldP spid="6185" grpId="0" bldLvl="0"/>
      <p:bldP spid="6187" grpId="0" bldLvl="0"/>
      <p:bldP spid="6162" grpId="0" bldLvl="0"/>
      <p:bldP spid="6194" grpId="0" bldLvl="0"/>
      <p:bldP spid="6193" grpId="0" bldLvl="0"/>
      <p:bldP spid="6192" grpId="0" bldLvl="0"/>
      <p:bldP spid="6191" grpId="0" bldLvl="0"/>
      <p:bldP spid="6190" grpId="0" bldLvl="0"/>
      <p:bldP spid="6189" grpId="0" bldLvl="0"/>
      <p:bldP spid="6188" grpId="0" bldLvl="0"/>
      <p:bldP spid="6163" grpId="0" bldLvl="0"/>
      <p:bldP spid="6199" grpId="0" bldLvl="0"/>
      <p:bldP spid="6198" grpId="0" bldLvl="0"/>
      <p:bldP spid="6197" grpId="0" bldLvl="0"/>
      <p:bldP spid="6196" grpId="0" bldLvl="0"/>
      <p:bldP spid="6195" grpId="0" bldLvl="0"/>
      <p:bldP spid="6178" grpId="0" bldLvl="0"/>
      <p:bldP spid="6205" grpId="0" bldLvl="0"/>
      <p:bldP spid="6202" grpId="0" bldLvl="0"/>
      <p:bldP spid="6203" grpId="0" bldLvl="0"/>
      <p:bldP spid="6204" grpId="0" bldLvl="0"/>
      <p:bldP spid="6201" grpId="0" bldLvl="0"/>
      <p:bldP spid="6200" grpId="0" bldLvl="0"/>
      <p:bldP spid="6180" grpId="0" bldLvl="0"/>
      <p:bldP spid="6210" grpId="0" bldLvl="0"/>
      <p:bldP spid="6209" grpId="0" bldLvl="0"/>
      <p:bldP spid="6208" grpId="0" bldLvl="0"/>
      <p:bldP spid="6207" grpId="0" bldLvl="0"/>
      <p:bldP spid="6206" grpId="0" bldLvl="0"/>
      <p:bldP spid="6179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5" name="矩形 7169"/>
          <p:cNvSpPr/>
          <p:nvPr/>
        </p:nvSpPr>
        <p:spPr>
          <a:xfrm>
            <a:off x="3175" y="6238875"/>
            <a:ext cx="9178925" cy="6492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1" name="Rectangle 7"/>
          <p:cNvSpPr>
            <a:spLocks noGrp="1"/>
          </p:cNvSpPr>
          <p:nvPr>
            <p:ph type="title"/>
          </p:nvPr>
        </p:nvSpPr>
        <p:spPr>
          <a:xfrm>
            <a:off x="1908175" y="765175"/>
            <a:ext cx="5661025" cy="646113"/>
          </a:xfrm>
        </p:spPr>
        <p:txBody>
          <a:bodyPr vert="horz" wrap="square" anchor="ctr" anchorCtr="0"/>
          <a:p>
            <a:pPr eaLnBrk="1" hangingPunct="1"/>
            <a:r>
              <a:rPr lang="zh-CN" altLang="en-US" sz="3600" dirty="0">
                <a:solidFill>
                  <a:schemeClr val="accent2"/>
                </a:solidFill>
                <a:ea typeface="华文行楷" panose="02010800040101010101" pitchFamily="2" charset="-122"/>
                <a:sym typeface="Arial" panose="020B0604020202020204" pitchFamily="34" charset="0"/>
              </a:rPr>
              <a:t>做自己生命的设计师</a:t>
            </a:r>
            <a:endParaRPr lang="zh-CN" altLang="en-US" sz="3600" dirty="0">
              <a:solidFill>
                <a:schemeClr val="accent2"/>
              </a:solidFill>
              <a:ea typeface="华文行楷" panose="02010800040101010101" pitchFamily="2" charset="-122"/>
              <a:sym typeface="Arial" panose="020B0604020202020204" pitchFamily="34" charset="0"/>
            </a:endParaRPr>
          </a:p>
        </p:txBody>
      </p:sp>
      <p:sp>
        <p:nvSpPr>
          <p:cNvPr id="6147" name="矩形 7"/>
          <p:cNvSpPr/>
          <p:nvPr/>
        </p:nvSpPr>
        <p:spPr>
          <a:xfrm>
            <a:off x="4572000" y="6353175"/>
            <a:ext cx="4537075" cy="4000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四川省杰盟人力资源管理有限责任公司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6148" name="Picture 2" descr="C:\Documents and Settings\Administrator\桌面\gem\gemhr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52863" y="6310313"/>
            <a:ext cx="747712" cy="469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9" name="图片 7173" descr="人才协会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37288"/>
            <a:ext cx="601663" cy="630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0" name="矩形 7"/>
          <p:cNvSpPr/>
          <p:nvPr/>
        </p:nvSpPr>
        <p:spPr>
          <a:xfrm>
            <a:off x="612775" y="6381750"/>
            <a:ext cx="3059113" cy="39846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 lIns="90170" tIns="46990" rIns="90170" bIns="46990" anchor="t" anchorCtr="0">
            <a:spAutoFit/>
          </a:bodyPr>
          <a:p>
            <a:r>
              <a:rPr lang="zh-CN" altLang="en-US" sz="2000" dirty="0">
                <a:solidFill>
                  <a:srgbClr val="0070C0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四川省人才服务行业协会 </a:t>
            </a:r>
            <a:endParaRPr lang="zh-CN" altLang="en-US" sz="2000" dirty="0">
              <a:solidFill>
                <a:srgbClr val="0070C0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6151" name="矩形 7175"/>
          <p:cNvSpPr/>
          <p:nvPr/>
        </p:nvSpPr>
        <p:spPr>
          <a:xfrm>
            <a:off x="107950" y="5013325"/>
            <a:ext cx="8640763" cy="7921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2" name="下箭头标注 7176"/>
          <p:cNvSpPr/>
          <p:nvPr/>
        </p:nvSpPr>
        <p:spPr>
          <a:xfrm>
            <a:off x="5219700" y="2060575"/>
            <a:ext cx="1106488" cy="884238"/>
          </a:xfrm>
          <a:prstGeom prst="downArrowCallout">
            <a:avLst>
              <a:gd name="adj1" fmla="val 31283"/>
              <a:gd name="adj2" fmla="val 31283"/>
              <a:gd name="adj3" fmla="val 16652"/>
              <a:gd name="adj4" fmla="val 66667"/>
            </a:avLst>
          </a:prstGeom>
          <a:solidFill>
            <a:srgbClr val="99CCFF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3600" dirty="0">
                <a:latin typeface="Arial" panose="020B0604020202020204" pitchFamily="34" charset="0"/>
                <a:ea typeface="楷体" panose="02010609060101010101" charset="-122"/>
              </a:rPr>
              <a:t>知己</a:t>
            </a:r>
            <a:endParaRPr lang="zh-CN" altLang="en-US" sz="3600" dirty="0">
              <a:latin typeface="Arial" panose="020B0604020202020204" pitchFamily="34" charset="0"/>
              <a:ea typeface="楷体" panose="02010609060101010101" charset="-122"/>
            </a:endParaRPr>
          </a:p>
        </p:txBody>
      </p:sp>
      <p:sp>
        <p:nvSpPr>
          <p:cNvPr id="6153" name="下箭头标注 7177"/>
          <p:cNvSpPr/>
          <p:nvPr/>
        </p:nvSpPr>
        <p:spPr>
          <a:xfrm>
            <a:off x="6948488" y="2060575"/>
            <a:ext cx="1104900" cy="919163"/>
          </a:xfrm>
          <a:prstGeom prst="downArrowCallout">
            <a:avLst>
              <a:gd name="adj1" fmla="val 30051"/>
              <a:gd name="adj2" fmla="val 30051"/>
              <a:gd name="adj3" fmla="val 16652"/>
              <a:gd name="adj4" fmla="val 66667"/>
            </a:avLst>
          </a:prstGeom>
          <a:solidFill>
            <a:srgbClr val="99CCFF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3600" dirty="0">
                <a:latin typeface="Arial" panose="020B0604020202020204" pitchFamily="34" charset="0"/>
                <a:ea typeface="楷体" panose="02010609060101010101" charset="-122"/>
              </a:rPr>
              <a:t>知彼</a:t>
            </a:r>
            <a:endParaRPr lang="zh-CN" altLang="en-US" sz="3600" dirty="0">
              <a:latin typeface="Arial" panose="020B0604020202020204" pitchFamily="34" charset="0"/>
              <a:ea typeface="楷体" panose="02010609060101010101" charset="-122"/>
            </a:endParaRPr>
          </a:p>
        </p:txBody>
      </p:sp>
      <p:sp>
        <p:nvSpPr>
          <p:cNvPr id="6154" name="下箭头标注 7178"/>
          <p:cNvSpPr/>
          <p:nvPr/>
        </p:nvSpPr>
        <p:spPr>
          <a:xfrm>
            <a:off x="5510213" y="2971800"/>
            <a:ext cx="2447925" cy="977900"/>
          </a:xfrm>
          <a:prstGeom prst="downArrowCallout">
            <a:avLst>
              <a:gd name="adj1" fmla="val 62581"/>
              <a:gd name="adj2" fmla="val 62581"/>
              <a:gd name="adj3" fmla="val 16652"/>
              <a:gd name="adj4" fmla="val 66667"/>
            </a:avLst>
          </a:prstGeom>
          <a:solidFill>
            <a:srgbClr val="99CCFF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ctr" anchorCtr="0">
            <a:spAutoFit/>
          </a:bodyPr>
          <a:p>
            <a:pPr algn="ctr"/>
            <a:r>
              <a:rPr lang="zh-CN" altLang="en-US" sz="3600" dirty="0">
                <a:latin typeface="Arial" panose="020B0604020202020204" pitchFamily="34" charset="0"/>
                <a:ea typeface="楷体" panose="02010609060101010101" charset="-122"/>
              </a:rPr>
              <a:t>目标        </a:t>
            </a:r>
            <a:endParaRPr lang="zh-CN" altLang="en-US" sz="3600" dirty="0">
              <a:latin typeface="Arial" panose="020B0604020202020204" pitchFamily="34" charset="0"/>
              <a:ea typeface="楷体" panose="02010609060101010101" charset="-122"/>
            </a:endParaRPr>
          </a:p>
        </p:txBody>
      </p:sp>
      <p:sp>
        <p:nvSpPr>
          <p:cNvPr id="6155" name="矩形 7179"/>
          <p:cNvSpPr/>
          <p:nvPr/>
        </p:nvSpPr>
        <p:spPr>
          <a:xfrm>
            <a:off x="5435600" y="4005263"/>
            <a:ext cx="2478088" cy="649287"/>
          </a:xfrm>
          <a:prstGeom prst="rect">
            <a:avLst/>
          </a:prstGeom>
          <a:solidFill>
            <a:srgbClr val="99CCFF"/>
          </a:solidFill>
          <a:ln w="9525" cap="flat" cmpd="sng">
            <a:solidFill>
              <a:srgbClr val="00008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>
            <a:spAutoFit/>
          </a:bodyPr>
          <a:p>
            <a:pPr algn="ctr"/>
            <a:r>
              <a:rPr lang="zh-CN" altLang="en-US" sz="3600" dirty="0">
                <a:latin typeface="Arial" panose="020B0604020202020204" pitchFamily="34" charset="0"/>
                <a:ea typeface="楷体" panose="02010609060101010101" charset="-122"/>
                <a:sym typeface="Arial" panose="020B0604020202020204" pitchFamily="34" charset="0"/>
              </a:rPr>
              <a:t>方案和管理</a:t>
            </a:r>
            <a:endParaRPr lang="zh-CN" altLang="en-US" sz="3600" dirty="0">
              <a:latin typeface="Arial" panose="020B0604020202020204" pitchFamily="34" charset="0"/>
              <a:ea typeface="楷体" panose="02010609060101010101" charset="-122"/>
              <a:sym typeface="Arial" panose="020B0604020202020204" pitchFamily="34" charset="0"/>
            </a:endParaRPr>
          </a:p>
        </p:txBody>
      </p:sp>
      <p:sp>
        <p:nvSpPr>
          <p:cNvPr id="6156" name="线形标注 1 7180"/>
          <p:cNvSpPr/>
          <p:nvPr/>
        </p:nvSpPr>
        <p:spPr>
          <a:xfrm>
            <a:off x="2063750" y="2000250"/>
            <a:ext cx="1873250" cy="590550"/>
          </a:xfrm>
          <a:prstGeom prst="borderCallout1">
            <a:avLst>
              <a:gd name="adj1" fmla="val 19356"/>
              <a:gd name="adj2" fmla="val 104069"/>
              <a:gd name="adj3" fmla="val 68278"/>
              <a:gd name="adj4" fmla="val 167764"/>
            </a:avLst>
          </a:prstGeom>
          <a:solidFill>
            <a:srgbClr val="FFFF99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 anchor="t" anchorCtr="0">
            <a:spAutoFit/>
          </a:bodyPr>
          <a:p>
            <a:pPr algn="ctr"/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生涯探索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7" name="线形标注 1 7181"/>
          <p:cNvSpPr/>
          <p:nvPr/>
        </p:nvSpPr>
        <p:spPr>
          <a:xfrm>
            <a:off x="2124075" y="2997200"/>
            <a:ext cx="1873250" cy="590550"/>
          </a:xfrm>
          <a:prstGeom prst="borderCallout1">
            <a:avLst>
              <a:gd name="adj1" fmla="val 19356"/>
              <a:gd name="adj2" fmla="val 104069"/>
              <a:gd name="adj3" fmla="val 64088"/>
              <a:gd name="adj4" fmla="val 178949"/>
            </a:avLst>
          </a:prstGeom>
          <a:solidFill>
            <a:srgbClr val="FFFF99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 anchor="t" anchorCtr="0">
            <a:spAutoFit/>
          </a:bodyPr>
          <a:p>
            <a:pPr algn="ctr"/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生涯抉择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8" name="线形标注 1 7182"/>
          <p:cNvSpPr/>
          <p:nvPr/>
        </p:nvSpPr>
        <p:spPr>
          <a:xfrm>
            <a:off x="2124075" y="4076700"/>
            <a:ext cx="1873250" cy="590550"/>
          </a:xfrm>
          <a:prstGeom prst="borderCallout1">
            <a:avLst>
              <a:gd name="adj1" fmla="val 19356"/>
              <a:gd name="adj2" fmla="val 104069"/>
              <a:gd name="adj3" fmla="val 49569"/>
              <a:gd name="adj4" fmla="val 178949"/>
            </a:avLst>
          </a:prstGeom>
          <a:solidFill>
            <a:srgbClr val="FFFF99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lIns="90170" tIns="46990" rIns="90170" bIns="46990" anchor="t" anchorCtr="0">
            <a:spAutoFit/>
          </a:bodyPr>
          <a:p>
            <a:pPr algn="ctr"/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生涯行动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ldLvl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流程图: 可选过程 1"/>
          <p:cNvSpPr/>
          <p:nvPr/>
        </p:nvSpPr>
        <p:spPr>
          <a:xfrm>
            <a:off x="2354263" y="446088"/>
            <a:ext cx="3405188" cy="3667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tx1"/>
                </a:solidFill>
              </a:rPr>
              <a:t>生涯规划的目的与重要性</a:t>
            </a:r>
            <a:endParaRPr lang="zh-CN" altLang="en-US" sz="2000" b="1" strike="noStrike" noProof="1">
              <a:solidFill>
                <a:schemeClr val="tx1"/>
              </a:solidFill>
            </a:endParaRPr>
          </a:p>
        </p:txBody>
      </p:sp>
      <p:sp>
        <p:nvSpPr>
          <p:cNvPr id="3" name="流程图: 决策 2"/>
          <p:cNvSpPr/>
          <p:nvPr/>
        </p:nvSpPr>
        <p:spPr>
          <a:xfrm>
            <a:off x="2725738" y="1401763"/>
            <a:ext cx="2690813" cy="754063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tx1"/>
                </a:solidFill>
              </a:rPr>
              <a:t>选择测评项目</a:t>
            </a:r>
            <a:endParaRPr lang="zh-CN" altLang="en-US" sz="2000" b="1" strike="noStrike" noProof="1">
              <a:solidFill>
                <a:schemeClr val="tx1"/>
              </a:solidFill>
            </a:endParaRPr>
          </a:p>
        </p:txBody>
      </p:sp>
      <p:sp>
        <p:nvSpPr>
          <p:cNvPr id="4" name="流程图: 过程 3"/>
          <p:cNvSpPr/>
          <p:nvPr/>
        </p:nvSpPr>
        <p:spPr>
          <a:xfrm>
            <a:off x="2738438" y="2674938"/>
            <a:ext cx="2698750" cy="41275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tx1"/>
                </a:solidFill>
              </a:rPr>
              <a:t>生涯测评</a:t>
            </a:r>
            <a:endParaRPr lang="zh-CN" altLang="en-US" sz="2000" b="1" strike="noStrike" noProof="1">
              <a:solidFill>
                <a:schemeClr val="tx1"/>
              </a:solidFill>
            </a:endParaRPr>
          </a:p>
        </p:txBody>
      </p:sp>
      <p:sp>
        <p:nvSpPr>
          <p:cNvPr id="9" name="流程图: 多文档 8"/>
          <p:cNvSpPr/>
          <p:nvPr/>
        </p:nvSpPr>
        <p:spPr>
          <a:xfrm>
            <a:off x="2554288" y="3536950"/>
            <a:ext cx="3027363" cy="107315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tx1"/>
                </a:solidFill>
                <a:sym typeface="+mn-ea"/>
              </a:rPr>
              <a:t>测评报告解读</a:t>
            </a:r>
            <a:endParaRPr lang="zh-CN" altLang="en-US" sz="2000" b="1" strike="noStrike" noProof="1">
              <a:solidFill>
                <a:schemeClr val="tx1"/>
              </a:solidFill>
            </a:endParaRPr>
          </a:p>
          <a:p>
            <a:pPr algn="ctr" fontAlgn="base"/>
            <a:r>
              <a:rPr lang="zh-CN" altLang="en-US" sz="2000" b="1" strike="noStrike" noProof="1">
                <a:solidFill>
                  <a:schemeClr val="tx1"/>
                </a:solidFill>
                <a:sym typeface="+mn-ea"/>
              </a:rPr>
              <a:t>行业学科专业的匹配</a:t>
            </a:r>
            <a:endParaRPr lang="zh-CN" altLang="en-US" sz="2000" b="1" strike="noStrike" noProof="1">
              <a:solidFill>
                <a:schemeClr val="tx1"/>
              </a:solidFill>
            </a:endParaRPr>
          </a:p>
        </p:txBody>
      </p:sp>
      <p:sp>
        <p:nvSpPr>
          <p:cNvPr id="10" name="流程图: 可选过程 9"/>
          <p:cNvSpPr/>
          <p:nvPr/>
        </p:nvSpPr>
        <p:spPr>
          <a:xfrm>
            <a:off x="2740025" y="4991100"/>
            <a:ext cx="2568575" cy="50641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tx1"/>
                </a:solidFill>
              </a:rPr>
              <a:t>制定生涯规划方案</a:t>
            </a:r>
            <a:endParaRPr lang="zh-CN" altLang="en-US" sz="2000" b="1" strike="noStrike" noProof="1">
              <a:solidFill>
                <a:schemeClr val="tx1"/>
              </a:solidFill>
            </a:endParaRPr>
          </a:p>
        </p:txBody>
      </p:sp>
      <p:sp>
        <p:nvSpPr>
          <p:cNvPr id="11" name="下箭头 10"/>
          <p:cNvSpPr/>
          <p:nvPr/>
        </p:nvSpPr>
        <p:spPr>
          <a:xfrm>
            <a:off x="4016375" y="914400"/>
            <a:ext cx="163513" cy="415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2000" b="1" strike="noStrike" noProof="1"/>
          </a:p>
        </p:txBody>
      </p:sp>
      <p:sp>
        <p:nvSpPr>
          <p:cNvPr id="12" name="下箭头 11"/>
          <p:cNvSpPr/>
          <p:nvPr/>
        </p:nvSpPr>
        <p:spPr>
          <a:xfrm>
            <a:off x="4037013" y="2227263"/>
            <a:ext cx="142875" cy="3984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2000" b="1" strike="noStrike" noProof="1"/>
          </a:p>
        </p:txBody>
      </p:sp>
      <p:sp>
        <p:nvSpPr>
          <p:cNvPr id="13" name="下箭头 12"/>
          <p:cNvSpPr/>
          <p:nvPr/>
        </p:nvSpPr>
        <p:spPr>
          <a:xfrm>
            <a:off x="4040188" y="3159125"/>
            <a:ext cx="139700" cy="376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2000" b="1" strike="noStrike" noProof="1"/>
          </a:p>
        </p:txBody>
      </p:sp>
      <p:sp>
        <p:nvSpPr>
          <p:cNvPr id="14" name="下箭头 13"/>
          <p:cNvSpPr/>
          <p:nvPr/>
        </p:nvSpPr>
        <p:spPr>
          <a:xfrm>
            <a:off x="4016375" y="4530725"/>
            <a:ext cx="163513" cy="4492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2000" b="1" strike="noStrike" noProof="1"/>
          </a:p>
        </p:txBody>
      </p:sp>
      <p:sp>
        <p:nvSpPr>
          <p:cNvPr id="15" name="线形标注 1 14"/>
          <p:cNvSpPr/>
          <p:nvPr/>
        </p:nvSpPr>
        <p:spPr>
          <a:xfrm>
            <a:off x="385763" y="2347913"/>
            <a:ext cx="1474788" cy="411163"/>
          </a:xfrm>
          <a:prstGeom prst="borderCallout1">
            <a:avLst>
              <a:gd name="adj1" fmla="val 49305"/>
              <a:gd name="adj2" fmla="val 98643"/>
              <a:gd name="adj3" fmla="val 145833"/>
              <a:gd name="adj4" fmla="val 159302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accent6">
                    <a:lumMod val="50000"/>
                  </a:schemeClr>
                </a:solidFill>
              </a:rPr>
              <a:t>自我认知</a:t>
            </a:r>
            <a:endParaRPr lang="zh-CN" altLang="en-US" sz="2000" b="1" strike="noStrike" noProof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线形标注 1 15"/>
          <p:cNvSpPr/>
          <p:nvPr/>
        </p:nvSpPr>
        <p:spPr>
          <a:xfrm>
            <a:off x="385763" y="3663950"/>
            <a:ext cx="1474788" cy="411163"/>
          </a:xfrm>
          <a:prstGeom prst="borderCallout1">
            <a:avLst>
              <a:gd name="adj1" fmla="val 46527"/>
              <a:gd name="adj2" fmla="val 101744"/>
              <a:gd name="adj3" fmla="val 119020"/>
              <a:gd name="adj4" fmla="val 145004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accent6">
                    <a:lumMod val="50000"/>
                  </a:schemeClr>
                </a:solidFill>
              </a:rPr>
              <a:t>职业认知</a:t>
            </a:r>
            <a:endParaRPr lang="zh-CN" altLang="en-US" sz="2000" b="1" strike="noStrike" noProof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线形标注 1 16"/>
          <p:cNvSpPr/>
          <p:nvPr/>
        </p:nvSpPr>
        <p:spPr>
          <a:xfrm>
            <a:off x="385763" y="4838700"/>
            <a:ext cx="1474788" cy="658813"/>
          </a:xfrm>
          <a:prstGeom prst="borderCallout1">
            <a:avLst>
              <a:gd name="adj1" fmla="val 43750"/>
              <a:gd name="adj2" fmla="val 99418"/>
              <a:gd name="adj3" fmla="val 65573"/>
              <a:gd name="adj4" fmla="val 15777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solidFill>
                  <a:schemeClr val="accent6">
                    <a:lumMod val="50000"/>
                  </a:schemeClr>
                </a:solidFill>
              </a:rPr>
              <a:t>确定目标和路径</a:t>
            </a:r>
            <a:endParaRPr lang="zh-CN" altLang="en-US" sz="2000" b="1" strike="noStrike" noProof="1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8" name="直接连接符 17"/>
          <p:cNvCxnSpPr>
            <a:stCxn id="15" idx="0"/>
            <a:endCxn id="3" idx="1"/>
          </p:cNvCxnSpPr>
          <p:nvPr/>
        </p:nvCxnSpPr>
        <p:spPr>
          <a:xfrm flipV="1">
            <a:off x="1860550" y="1778000"/>
            <a:ext cx="865188" cy="776288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左箭头标注 18"/>
          <p:cNvSpPr/>
          <p:nvPr/>
        </p:nvSpPr>
        <p:spPr>
          <a:xfrm>
            <a:off x="5403215" y="1075690"/>
            <a:ext cx="3669030" cy="1344295"/>
          </a:xfrm>
          <a:prstGeom prst="leftArrowCallout">
            <a:avLst>
              <a:gd name="adj1" fmla="val 13179"/>
              <a:gd name="adj2" fmla="val 17170"/>
              <a:gd name="adj3" fmla="val 18138"/>
              <a:gd name="adj4" fmla="val 891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base"/>
            <a:r>
              <a:rPr lang="zh-CN" altLang="en-US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根据学生成绩、价值观、地域需求、兴趣、爱好、特长、性格、内外环境（家庭经济状况、家庭成员行业背景）</a:t>
            </a:r>
            <a:endParaRPr lang="zh-CN" altLang="en-US" sz="2000" b="1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</a:endParaRPr>
          </a:p>
        </p:txBody>
      </p:sp>
      <p:sp>
        <p:nvSpPr>
          <p:cNvPr id="20" name="左箭头标注 19"/>
          <p:cNvSpPr/>
          <p:nvPr/>
        </p:nvSpPr>
        <p:spPr>
          <a:xfrm>
            <a:off x="5448300" y="2486025"/>
            <a:ext cx="3578860" cy="962025"/>
          </a:xfrm>
          <a:prstGeom prst="leftArrowCallout">
            <a:avLst>
              <a:gd name="adj1" fmla="val 15511"/>
              <a:gd name="adj2" fmla="val 25973"/>
              <a:gd name="adj3" fmla="val 25000"/>
              <a:gd name="adj4" fmla="val 894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 fontAlgn="base"/>
            <a:r>
              <a:rPr lang="zh-CN" altLang="en-US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从职业智力、职业价值观、职业性格、职业兴趣、职业能力</a:t>
            </a:r>
            <a:r>
              <a:rPr lang="en-US" altLang="zh-CN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5</a:t>
            </a:r>
            <a:r>
              <a:rPr lang="zh-CN" altLang="en-US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个方向考量</a:t>
            </a:r>
            <a:endParaRPr lang="zh-CN" altLang="en-US" sz="2000" b="1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</a:endParaRPr>
          </a:p>
        </p:txBody>
      </p:sp>
      <p:sp>
        <p:nvSpPr>
          <p:cNvPr id="21" name="左箭头标注 20"/>
          <p:cNvSpPr/>
          <p:nvPr/>
        </p:nvSpPr>
        <p:spPr>
          <a:xfrm>
            <a:off x="5309870" y="4610735"/>
            <a:ext cx="3305810" cy="133985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8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  <a:sym typeface="+mn-ea"/>
              </a:rPr>
              <a:t>实施方案、路径</a:t>
            </a:r>
            <a:endParaRPr lang="zh-CN" altLang="en-US" sz="2000" b="1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  <a:sym typeface="+mn-ea"/>
            </a:endParaRPr>
          </a:p>
          <a:p>
            <a:pPr algn="ctr" fontAlgn="base"/>
            <a:r>
              <a:rPr lang="zh-CN" altLang="en-US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长期目标</a:t>
            </a:r>
            <a:endParaRPr lang="zh-CN" altLang="en-US" sz="2000" b="1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</a:endParaRPr>
          </a:p>
          <a:p>
            <a:pPr algn="ctr" fontAlgn="base"/>
            <a:r>
              <a:rPr lang="zh-CN" altLang="en-US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中期目标</a:t>
            </a:r>
            <a:endParaRPr lang="zh-CN" altLang="en-US" sz="2000" b="1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</a:endParaRPr>
          </a:p>
          <a:p>
            <a:pPr algn="ctr" fontAlgn="base"/>
            <a:r>
              <a:rPr lang="zh-CN" altLang="en-US" sz="2000" b="1" strike="noStrike" noProof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ang="5400000" scaled="0"/>
                </a:gradFill>
              </a:rPr>
              <a:t>近期目标</a:t>
            </a:r>
            <a:endParaRPr lang="zh-CN" altLang="en-US" sz="2000" b="1" strike="noStrike" noProof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193" name="Rectangle 2"/>
          <p:cNvSpPr>
            <a:spLocks noGrp="1"/>
          </p:cNvSpPr>
          <p:nvPr>
            <p:ph type="title"/>
          </p:nvPr>
        </p:nvSpPr>
        <p:spPr>
          <a:xfrm>
            <a:off x="1538288" y="476250"/>
            <a:ext cx="6372225" cy="725488"/>
          </a:xfrm>
        </p:spPr>
        <p:txBody>
          <a:bodyPr vert="horz" wrap="square" anchor="ctr" anchorCtr="0"/>
          <a:p>
            <a:pPr eaLnBrk="1" hangingPunct="1"/>
            <a:r>
              <a:rPr lang="zh-CN" altLang="en-US" sz="3200" b="1" dirty="0">
                <a:solidFill>
                  <a:schemeClr val="accent2"/>
                </a:solidFill>
                <a:ea typeface="华文新魏" panose="02010800040101010101" pitchFamily="2" charset="-122"/>
              </a:rPr>
              <a:t>失败的案例</a:t>
            </a:r>
            <a:r>
              <a:rPr lang="en-US" altLang="zh-CN" sz="3200" b="1" dirty="0">
                <a:solidFill>
                  <a:schemeClr val="accent2"/>
                </a:solidFill>
                <a:ea typeface="华文新魏" panose="02010800040101010101" pitchFamily="2" charset="-122"/>
              </a:rPr>
              <a:t>——</a:t>
            </a:r>
            <a:r>
              <a:rPr lang="zh-CN" altLang="en-US" sz="3200" b="1" dirty="0">
                <a:solidFill>
                  <a:schemeClr val="accent2"/>
                </a:solidFill>
                <a:ea typeface="华文新魏" panose="02010800040101010101" pitchFamily="2" charset="-122"/>
              </a:rPr>
              <a:t>失败是成功之母</a:t>
            </a:r>
            <a:endParaRPr lang="zh-CN" altLang="en-US" sz="3200" b="1" dirty="0">
              <a:solidFill>
                <a:schemeClr val="accent2"/>
              </a:solidFill>
              <a:ea typeface="华文新魏" panose="02010800040101010101" pitchFamily="2" charset="-122"/>
            </a:endParaRPr>
          </a:p>
        </p:txBody>
      </p:sp>
      <p:sp>
        <p:nvSpPr>
          <p:cNvPr id="8194" name="Rectangle 3"/>
          <p:cNvSpPr>
            <a:spLocks noGrp="1"/>
          </p:cNvSpPr>
          <p:nvPr>
            <p:ph type="body"/>
          </p:nvPr>
        </p:nvSpPr>
        <p:spPr>
          <a:xfrm>
            <a:off x="488950" y="1643063"/>
            <a:ext cx="8472488" cy="417512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</a:ln>
        </p:spPr>
        <p:txBody>
          <a:bodyPr anchor="t" anchorCtr="0"/>
          <a:p>
            <a:pPr eaLnBrk="1" hangingPunct="1"/>
            <a:r>
              <a:rPr lang="zh-CN" altLang="en-US" sz="2800" dirty="0"/>
              <a:t>依赖型</a:t>
            </a:r>
            <a:r>
              <a:rPr lang="en-US" altLang="zh-CN" sz="2800" dirty="0"/>
              <a:t>——</a:t>
            </a:r>
            <a:r>
              <a:rPr lang="zh-CN" altLang="en-US" sz="2800" dirty="0"/>
              <a:t>父母伴随、怀疑一切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自由型</a:t>
            </a:r>
            <a:r>
              <a:rPr lang="en-US" altLang="zh-CN" sz="2800" dirty="0"/>
              <a:t>——</a:t>
            </a:r>
            <a:r>
              <a:rPr lang="zh-CN" altLang="en-US" sz="2800" dirty="0"/>
              <a:t>长发、短裤、拖鞋</a:t>
            </a:r>
            <a:r>
              <a:rPr lang="en-US" altLang="zh-CN" sz="2800" dirty="0"/>
              <a:t>…</a:t>
            </a:r>
            <a:endParaRPr lang="en-US" altLang="zh-CN" sz="2800" dirty="0"/>
          </a:p>
          <a:p>
            <a:pPr eaLnBrk="1" hangingPunct="1"/>
            <a:r>
              <a:rPr lang="zh-CN" altLang="en-US" sz="2800" dirty="0"/>
              <a:t>休闲型</a:t>
            </a:r>
            <a:r>
              <a:rPr lang="en-US" altLang="zh-CN" sz="2800" dirty="0"/>
              <a:t>——</a:t>
            </a:r>
            <a:r>
              <a:rPr lang="zh-CN" altLang="en-US" sz="2800" dirty="0"/>
              <a:t>睡眼朦胧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传单型</a:t>
            </a:r>
            <a:r>
              <a:rPr lang="en-US" altLang="zh-CN" sz="2800" dirty="0"/>
              <a:t>——</a:t>
            </a:r>
            <a:r>
              <a:rPr lang="zh-CN" altLang="en-US" sz="2800" dirty="0"/>
              <a:t>多处投递简历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夸张型</a:t>
            </a:r>
            <a:r>
              <a:rPr lang="en-US" altLang="zh-CN" sz="2800" dirty="0"/>
              <a:t>——</a:t>
            </a:r>
            <a:r>
              <a:rPr lang="zh-CN" altLang="en-US" sz="2800" dirty="0"/>
              <a:t>不懂装懂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外强中干</a:t>
            </a:r>
            <a:r>
              <a:rPr lang="en-US" altLang="zh-CN" sz="2800" dirty="0"/>
              <a:t>—</a:t>
            </a:r>
            <a:r>
              <a:rPr lang="zh-CN" altLang="en-US" sz="2800" dirty="0"/>
              <a:t>说是不紧张，实际在发抖，说话带颤音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追求待遇</a:t>
            </a:r>
            <a:r>
              <a:rPr lang="en-US" altLang="zh-CN" sz="2800" dirty="0"/>
              <a:t>—</a:t>
            </a:r>
            <a:r>
              <a:rPr lang="zh-CN" altLang="en-US" sz="2800" dirty="0"/>
              <a:t>初试时问工资和待遇</a:t>
            </a:r>
            <a:endParaRPr lang="zh-CN" altLang="en-US" sz="2800" dirty="0"/>
          </a:p>
          <a:p>
            <a:pPr eaLnBrk="1" hangingPunct="1"/>
            <a:r>
              <a:rPr lang="zh-CN" altLang="en-US" sz="2800" dirty="0"/>
              <a:t>没有信心</a:t>
            </a:r>
            <a:r>
              <a:rPr lang="en-US" altLang="zh-CN" sz="2800" dirty="0"/>
              <a:t>—</a:t>
            </a:r>
            <a:r>
              <a:rPr lang="zh-CN" altLang="en-US" sz="2800" dirty="0"/>
              <a:t>要求低工资或零薪资、什么都可以干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Rectangle 5"/>
          <p:cNvSpPr>
            <a:spLocks noGrp="1"/>
          </p:cNvSpPr>
          <p:nvPr>
            <p:ph/>
          </p:nvPr>
        </p:nvSpPr>
        <p:spPr>
          <a:xfrm>
            <a:off x="250825" y="908050"/>
            <a:ext cx="8713788" cy="496887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</a:ln>
        </p:spPr>
        <p:txBody>
          <a:bodyPr anchor="t" anchorCtr="0"/>
          <a:p>
            <a:pPr eaLnBrk="1" hangingPunct="1"/>
            <a:r>
              <a:rPr lang="zh-CN" altLang="en-US" sz="2400" dirty="0"/>
              <a:t>不要封面，第一张为简历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1</a:t>
            </a:r>
            <a:r>
              <a:rPr lang="zh-CN" altLang="en-US" sz="2400" dirty="0"/>
              <a:t>、个人基本信息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2</a:t>
            </a:r>
            <a:r>
              <a:rPr lang="zh-CN" altLang="en-US" sz="2400" dirty="0"/>
              <a:t>、求职意向（职业目标</a:t>
            </a:r>
            <a:r>
              <a:rPr lang="en-US" altLang="zh-CN" sz="2400" dirty="0"/>
              <a:t>)——</a:t>
            </a:r>
            <a:r>
              <a:rPr lang="zh-CN" altLang="en-US" sz="2400" dirty="0"/>
              <a:t>想干什么？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3</a:t>
            </a:r>
            <a:r>
              <a:rPr lang="zh-CN" altLang="en-US" sz="2400" dirty="0"/>
              <a:t>、工作经历</a:t>
            </a:r>
            <a:r>
              <a:rPr lang="en-US" altLang="zh-CN" sz="2400" dirty="0"/>
              <a:t>(</a:t>
            </a:r>
            <a:r>
              <a:rPr lang="zh-CN" altLang="en-US" sz="2400" dirty="0"/>
              <a:t>技术经验，实习经历</a:t>
            </a:r>
            <a:r>
              <a:rPr lang="en-US" altLang="zh-CN" sz="2400" dirty="0"/>
              <a:t>/</a:t>
            </a:r>
            <a:r>
              <a:rPr lang="zh-CN" altLang="en-US" sz="2400" dirty="0"/>
              <a:t>项目经历</a:t>
            </a:r>
            <a:r>
              <a:rPr lang="en-US" altLang="zh-CN" sz="2400" dirty="0"/>
              <a:t>)——</a:t>
            </a:r>
            <a:r>
              <a:rPr lang="zh-CN" altLang="en-US" sz="2400" dirty="0"/>
              <a:t>能干什么？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4</a:t>
            </a:r>
            <a:r>
              <a:rPr lang="zh-CN" altLang="en-US" sz="2400" dirty="0"/>
              <a:t>、教育背景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5</a:t>
            </a:r>
            <a:r>
              <a:rPr lang="zh-CN" altLang="en-US" sz="2400" dirty="0"/>
              <a:t>、技术能力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6</a:t>
            </a:r>
            <a:r>
              <a:rPr lang="zh-CN" altLang="en-US" sz="2400" dirty="0"/>
              <a:t>、爱好与特长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7</a:t>
            </a:r>
            <a:r>
              <a:rPr lang="zh-CN" altLang="en-US" sz="2400" dirty="0"/>
              <a:t>、自我评价</a:t>
            </a:r>
            <a:r>
              <a:rPr lang="en-US" altLang="zh-CN" sz="2400" dirty="0"/>
              <a:t>---</a:t>
            </a:r>
            <a:r>
              <a:rPr lang="zh-CN" altLang="en-US" sz="2400" dirty="0"/>
              <a:t>通用技能和具体技能</a:t>
            </a:r>
            <a:endParaRPr lang="zh-CN" altLang="en-US" sz="2400" dirty="0"/>
          </a:p>
          <a:p>
            <a:pPr eaLnBrk="1" hangingPunct="1"/>
            <a:r>
              <a:rPr lang="zh-CN" altLang="en-US" sz="2400" dirty="0"/>
              <a:t>推荐函（副高以上技术职称的签字）</a:t>
            </a:r>
            <a:endParaRPr lang="zh-CN" altLang="en-US" sz="2400" dirty="0"/>
          </a:p>
          <a:p>
            <a:pPr eaLnBrk="1" hangingPunct="1"/>
            <a:r>
              <a:rPr lang="zh-CN" altLang="en-US" sz="2400" dirty="0"/>
              <a:t>相关证书（奖学金、优秀干部、技术证书）</a:t>
            </a:r>
            <a:endParaRPr lang="zh-CN" altLang="en-US" sz="2400" dirty="0"/>
          </a:p>
          <a:p>
            <a:pPr eaLnBrk="1" hangingPunct="1"/>
            <a:r>
              <a:rPr lang="zh-CN" altLang="en-US" sz="2400" dirty="0"/>
              <a:t>成绩和课程</a:t>
            </a:r>
            <a:endParaRPr lang="zh-CN" altLang="en-US" sz="2400" dirty="0"/>
          </a:p>
        </p:txBody>
      </p:sp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3167062" cy="725487"/>
          </a:xfrm>
        </p:spPr>
        <p:txBody>
          <a:bodyPr vert="horz" wrap="square" anchor="ctr" anchorCtr="0"/>
          <a:p>
            <a:r>
              <a:rPr lang="zh-CN" altLang="en-US">
                <a:solidFill>
                  <a:schemeClr val="accent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求职要求－</a:t>
            </a:r>
            <a:endParaRPr lang="zh-CN" altLang="en-US">
              <a:solidFill>
                <a:schemeClr val="accent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9219" name="Rectangle 2"/>
          <p:cNvSpPr txBox="1"/>
          <p:nvPr/>
        </p:nvSpPr>
        <p:spPr>
          <a:xfrm>
            <a:off x="3708400" y="268288"/>
            <a:ext cx="1871663" cy="5048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4400" dirty="0">
                <a:solidFill>
                  <a:schemeClr val="accent2"/>
                </a:solidFill>
                <a:latin typeface="Arial" panose="020B0604020202020204" pitchFamily="34" charset="0"/>
                <a:ea typeface="华文行楷" panose="02010800040101010101" pitchFamily="2" charset="-122"/>
              </a:rPr>
              <a:t>简历</a:t>
            </a:r>
            <a:endParaRPr lang="zh-CN" altLang="en-US" sz="4400" dirty="0">
              <a:solidFill>
                <a:schemeClr val="accent2"/>
              </a:solidFill>
              <a:latin typeface="Arial" panose="020B0604020202020204" pitchFamily="34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241" name="Rectangle 2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725487"/>
          </a:xfrm>
        </p:spPr>
        <p:txBody>
          <a:bodyPr vert="horz" wrap="square" anchor="ctr" anchorCtr="0"/>
          <a:p>
            <a:pPr eaLnBrk="1" hangingPunct="1"/>
            <a:r>
              <a:rPr lang="zh-CN" altLang="en-US">
                <a:solidFill>
                  <a:schemeClr val="accent2"/>
                </a:solidFill>
                <a:ea typeface="华文行楷" panose="02010800040101010101" pitchFamily="2" charset="-122"/>
              </a:rPr>
              <a:t>着装</a:t>
            </a:r>
            <a:endParaRPr lang="zh-CN" altLang="en-US">
              <a:solidFill>
                <a:schemeClr val="accent2"/>
              </a:solidFill>
              <a:ea typeface="华文行楷" panose="02010800040101010101" pitchFamily="2" charset="-122"/>
            </a:endParaRPr>
          </a:p>
        </p:txBody>
      </p:sp>
      <p:sp>
        <p:nvSpPr>
          <p:cNvPr id="10242" name="Rectangle 3"/>
          <p:cNvSpPr>
            <a:spLocks noGrp="1"/>
          </p:cNvSpPr>
          <p:nvPr>
            <p:ph type="body"/>
          </p:nvPr>
        </p:nvSpPr>
        <p:spPr>
          <a:xfrm>
            <a:off x="428625" y="1987550"/>
            <a:ext cx="8535988" cy="38036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</a:ln>
        </p:spPr>
        <p:txBody>
          <a:bodyPr anchor="t" anchorCtr="0"/>
          <a:p>
            <a:pPr eaLnBrk="1" hangingPunct="1"/>
            <a:r>
              <a:rPr lang="en-US" altLang="zh-CN" sz="2400" dirty="0"/>
              <a:t>1. </a:t>
            </a:r>
            <a:r>
              <a:rPr lang="zh-CN" altLang="en-US" sz="2400" dirty="0"/>
              <a:t>头发整齐、干净、无乱发，男生发不到耳，女生不得披发。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2. </a:t>
            </a:r>
            <a:r>
              <a:rPr lang="zh-CN" altLang="en-US" sz="2400" dirty="0"/>
              <a:t>男生不得留胡须，女生化职业妆。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3. </a:t>
            </a:r>
            <a:r>
              <a:rPr lang="zh-CN" altLang="en-US" sz="2400" dirty="0"/>
              <a:t>服装：男生 衬衣、西裤，女生职业装。服装干净平整，纽扣齐全，领口、袖口整洁，领口大小合适。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4. </a:t>
            </a:r>
            <a:r>
              <a:rPr lang="zh-CN" altLang="en-US" sz="2400" dirty="0"/>
              <a:t>领带：颜色、样式合适，端正，无污渍和皱褶。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5. </a:t>
            </a:r>
            <a:r>
              <a:rPr lang="zh-CN" altLang="en-US" sz="2400" dirty="0"/>
              <a:t>指甲干净，不留长甲。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6. </a:t>
            </a:r>
            <a:r>
              <a:rPr lang="zh-CN" altLang="en-US" sz="2400" dirty="0"/>
              <a:t>深色皮鞋，干净、无擦花，不得穿凉鞋。</a:t>
            </a:r>
            <a:endParaRPr lang="en-US" altLang="zh-CN" sz="2400" dirty="0"/>
          </a:p>
          <a:p>
            <a:pPr eaLnBrk="1" hangingPunct="1"/>
            <a:r>
              <a:rPr lang="en-US" altLang="zh-CN" sz="2400" dirty="0"/>
              <a:t>7. </a:t>
            </a:r>
            <a:r>
              <a:rPr lang="zh-CN" altLang="en-US" sz="2400" dirty="0"/>
              <a:t>笔和笔记本 </a:t>
            </a:r>
            <a:endParaRPr lang="zh-CN" altLang="en-US" sz="2400" dirty="0"/>
          </a:p>
        </p:txBody>
      </p:sp>
      <p:sp>
        <p:nvSpPr>
          <p:cNvPr id="10243" name="Rectangle 2"/>
          <p:cNvSpPr txBox="1"/>
          <p:nvPr/>
        </p:nvSpPr>
        <p:spPr>
          <a:xfrm>
            <a:off x="773113" y="620713"/>
            <a:ext cx="3214687" cy="7254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4400" dirty="0">
                <a:solidFill>
                  <a:schemeClr val="accent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求职要求－</a:t>
            </a:r>
            <a:endParaRPr lang="zh-CN" altLang="en-US" sz="4400" dirty="0">
              <a:solidFill>
                <a:schemeClr val="accent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1265" name="Rectangle 2"/>
          <p:cNvSpPr>
            <a:spLocks noGrp="1"/>
          </p:cNvSpPr>
          <p:nvPr>
            <p:ph type="title"/>
          </p:nvPr>
        </p:nvSpPr>
        <p:spPr/>
        <p:txBody>
          <a:bodyPr vert="horz" wrap="square" anchor="ctr" anchorCtr="0"/>
          <a:p>
            <a:pPr eaLnBrk="1" hangingPunct="1"/>
            <a:r>
              <a:rPr lang="zh-CN" altLang="en-US">
                <a:solidFill>
                  <a:schemeClr val="accent2"/>
                </a:solidFill>
                <a:ea typeface="华文行楷" panose="02010800040101010101" pitchFamily="2" charset="-122"/>
              </a:rPr>
              <a:t>礼仪</a:t>
            </a:r>
            <a:endParaRPr lang="zh-CN" altLang="en-US">
              <a:solidFill>
                <a:schemeClr val="accent2"/>
              </a:solidFill>
              <a:ea typeface="华文行楷" panose="02010800040101010101" pitchFamily="2" charset="-122"/>
            </a:endParaRPr>
          </a:p>
        </p:txBody>
      </p:sp>
      <p:sp>
        <p:nvSpPr>
          <p:cNvPr id="11266" name="Rectangle 3"/>
          <p:cNvSpPr>
            <a:spLocks noGrp="1"/>
          </p:cNvSpPr>
          <p:nvPr>
            <p:ph type="body"/>
          </p:nvPr>
        </p:nvSpPr>
        <p:spPr>
          <a:xfrm>
            <a:off x="457200" y="1700213"/>
            <a:ext cx="8507413" cy="3457575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</a:ln>
        </p:spPr>
        <p:txBody>
          <a:bodyPr anchor="t" anchorCtr="0"/>
          <a:p>
            <a:pPr eaLnBrk="1" hangingPunct="1"/>
            <a:r>
              <a:rPr lang="en-US" altLang="zh-CN" sz="2400" dirty="0"/>
              <a:t>1.</a:t>
            </a:r>
            <a:r>
              <a:rPr lang="zh-CN" altLang="en-US" sz="2400" dirty="0"/>
              <a:t>用礼貌语打招呼，鞠躬（</a:t>
            </a:r>
            <a:r>
              <a:rPr lang="en-US" altLang="zh-CN" sz="2400" dirty="0"/>
              <a:t>30</a:t>
            </a:r>
            <a:r>
              <a:rPr lang="zh-CN" altLang="en-US" sz="2400" dirty="0"/>
              <a:t>度），等待对方说坐下后坐下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2.</a:t>
            </a:r>
            <a:r>
              <a:rPr lang="zh-CN" altLang="en-US" sz="2400" dirty="0"/>
              <a:t>自我介绍（内容不少于简历，强调求职意向和自身能力）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3.</a:t>
            </a:r>
            <a:r>
              <a:rPr lang="zh-CN" altLang="en-US" sz="2400" dirty="0"/>
              <a:t>对企业文化的了解，包括：公司的形态、结构、经营内容（理念、经营方针、雇佣制度、规章制度）、发展状况（规模、行业）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4. </a:t>
            </a:r>
            <a:r>
              <a:rPr lang="zh-CN" altLang="en-US" sz="2400" dirty="0"/>
              <a:t>结束语（以上是我的简单情况和我对贵公司的了解，有不妥的地方请多多包涵），等待对方提问。</a:t>
            </a:r>
            <a:endParaRPr lang="zh-CN" altLang="en-US" sz="2400" dirty="0"/>
          </a:p>
          <a:p>
            <a:pPr eaLnBrk="1" hangingPunct="1"/>
            <a:r>
              <a:rPr lang="en-US" altLang="zh-CN" sz="2400" dirty="0"/>
              <a:t>5.</a:t>
            </a:r>
            <a:r>
              <a:rPr lang="zh-CN" altLang="en-US" sz="2400" dirty="0"/>
              <a:t>面试结束时，不论应聘成功与否都要有礼貌的表示谢意</a:t>
            </a:r>
            <a:endParaRPr lang="zh-CN" altLang="en-US" sz="2400" dirty="0"/>
          </a:p>
        </p:txBody>
      </p:sp>
      <p:sp>
        <p:nvSpPr>
          <p:cNvPr id="11267" name="Rectangle 2"/>
          <p:cNvSpPr txBox="1"/>
          <p:nvPr/>
        </p:nvSpPr>
        <p:spPr>
          <a:xfrm>
            <a:off x="785813" y="857250"/>
            <a:ext cx="3214687" cy="7254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sz="4400" dirty="0">
                <a:solidFill>
                  <a:schemeClr val="accent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求职要求－</a:t>
            </a:r>
            <a:endParaRPr lang="zh-CN" altLang="en-US" sz="4400" dirty="0">
              <a:solidFill>
                <a:schemeClr val="accent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91b1dd02-0447-4b2c-9691-7e9bad8c9ed1"/>
  <p:tag name="COMMONDATA" val="eyJoZGlkIjoiYjUzOTAzMWMzMTZiOWU0NWFlODEwNGYxNmM4YTM2Nzk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1495</Words>
  <Application>WPS 演示</Application>
  <PresentationFormat>全屏显示(4:3)</PresentationFormat>
  <Paragraphs>271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华文新魏</vt:lpstr>
      <vt:lpstr>Calibri</vt:lpstr>
      <vt:lpstr>华文行楷</vt:lpstr>
      <vt:lpstr>黑体</vt:lpstr>
      <vt:lpstr>楷体</vt:lpstr>
      <vt:lpstr>隶书</vt:lpstr>
      <vt:lpstr>微软雅黑</vt:lpstr>
      <vt:lpstr>Arial Unicode MS</vt:lpstr>
      <vt:lpstr>华文琥珀</vt:lpstr>
      <vt:lpstr>华文隶书</vt:lpstr>
      <vt:lpstr>默认设计模板</vt:lpstr>
      <vt:lpstr>PowerPoint 演示文稿</vt:lpstr>
      <vt:lpstr>人生的路口</vt:lpstr>
      <vt:lpstr>人生生涯 彩虹图</vt:lpstr>
      <vt:lpstr>做自己生命的设计师</vt:lpstr>
      <vt:lpstr>PowerPoint 演示文稿</vt:lpstr>
      <vt:lpstr>失败的案例——失败是成功之母</vt:lpstr>
      <vt:lpstr>求职要求－</vt:lpstr>
      <vt:lpstr>着装</vt:lpstr>
      <vt:lpstr>礼仪</vt:lpstr>
      <vt:lpstr>回答提问</vt:lpstr>
      <vt:lpstr>举止</vt:lpstr>
      <vt:lpstr>你需要——准备+训练</vt:lpstr>
      <vt:lpstr>PowerPoint 演示文稿</vt:lpstr>
      <vt:lpstr>PowerPoint 演示文稿</vt:lpstr>
    </vt:vector>
  </TitlesOfParts>
  <Company> legend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lilee</dc:creator>
  <cp:lastModifiedBy>郭评</cp:lastModifiedBy>
  <cp:revision>282</cp:revision>
  <cp:lastPrinted>2013-10-08T03:03:00Z</cp:lastPrinted>
  <dcterms:created xsi:type="dcterms:W3CDTF">2007-01-22T03:21:00Z</dcterms:created>
  <dcterms:modified xsi:type="dcterms:W3CDTF">2023-09-22T03:32:40Z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5BCB2361646A4488BC28852D6B9EFDF9_12</vt:lpwstr>
  </property>
</Properties>
</file>